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</p:sldMasterIdLst>
  <p:notesMasterIdLst>
    <p:notesMasterId r:id="rId35"/>
  </p:notesMasterIdLst>
  <p:sldIdLst>
    <p:sldId id="322" r:id="rId3"/>
    <p:sldId id="341" r:id="rId4"/>
    <p:sldId id="258" r:id="rId5"/>
    <p:sldId id="259" r:id="rId6"/>
    <p:sldId id="415" r:id="rId7"/>
    <p:sldId id="416" r:id="rId8"/>
    <p:sldId id="417" r:id="rId9"/>
    <p:sldId id="324" r:id="rId10"/>
    <p:sldId id="329" r:id="rId11"/>
    <p:sldId id="330" r:id="rId12"/>
    <p:sldId id="350" r:id="rId13"/>
    <p:sldId id="404" r:id="rId14"/>
    <p:sldId id="405" r:id="rId15"/>
    <p:sldId id="390" r:id="rId16"/>
    <p:sldId id="391" r:id="rId17"/>
    <p:sldId id="325" r:id="rId18"/>
    <p:sldId id="342" r:id="rId19"/>
    <p:sldId id="395" r:id="rId20"/>
    <p:sldId id="397" r:id="rId21"/>
    <p:sldId id="406" r:id="rId22"/>
    <p:sldId id="407" r:id="rId23"/>
    <p:sldId id="396" r:id="rId24"/>
    <p:sldId id="402" r:id="rId25"/>
    <p:sldId id="408" r:id="rId26"/>
    <p:sldId id="334" r:id="rId27"/>
    <p:sldId id="394" r:id="rId28"/>
    <p:sldId id="409" r:id="rId29"/>
    <p:sldId id="410" r:id="rId30"/>
    <p:sldId id="411" r:id="rId31"/>
    <p:sldId id="412" r:id="rId32"/>
    <p:sldId id="413" r:id="rId33"/>
    <p:sldId id="414" r:id="rId34"/>
  </p:sldIdLst>
  <p:sldSz cx="15119350" cy="1069181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B9CCCBC-DE96-43F3-A655-CE0586A77C80}">
          <p14:sldIdLst>
            <p14:sldId id="322"/>
            <p14:sldId id="341"/>
            <p14:sldId id="258"/>
            <p14:sldId id="259"/>
            <p14:sldId id="415"/>
            <p14:sldId id="416"/>
            <p14:sldId id="417"/>
            <p14:sldId id="324"/>
            <p14:sldId id="329"/>
            <p14:sldId id="330"/>
            <p14:sldId id="350"/>
            <p14:sldId id="404"/>
            <p14:sldId id="405"/>
            <p14:sldId id="390"/>
            <p14:sldId id="391"/>
            <p14:sldId id="325"/>
            <p14:sldId id="342"/>
            <p14:sldId id="395"/>
            <p14:sldId id="397"/>
            <p14:sldId id="406"/>
            <p14:sldId id="407"/>
            <p14:sldId id="396"/>
            <p14:sldId id="402"/>
            <p14:sldId id="408"/>
            <p14:sldId id="334"/>
            <p14:sldId id="394"/>
            <p14:sldId id="409"/>
            <p14:sldId id="410"/>
            <p14:sldId id="411"/>
            <p14:sldId id="412"/>
            <p14:sldId id="413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611" userDrawn="1">
          <p15:clr>
            <a:srgbClr val="A4A3A4"/>
          </p15:clr>
        </p15:guide>
        <p15:guide id="3" pos="9230" userDrawn="1">
          <p15:clr>
            <a:srgbClr val="A4A3A4"/>
          </p15:clr>
        </p15:guide>
        <p15:guide id="4" orient="horz" pos="170" userDrawn="1">
          <p15:clr>
            <a:srgbClr val="A4A3A4"/>
          </p15:clr>
        </p15:guide>
        <p15:guide id="5" orient="horz" pos="1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ебедев Святослав Александрович" initials="ЛСА" lastIdx="2" clrIdx="0">
    <p:extLst>
      <p:ext uri="{19B8F6BF-5375-455C-9EA6-DF929625EA0E}">
        <p15:presenceInfo xmlns:p15="http://schemas.microsoft.com/office/powerpoint/2012/main" userId="S-1-5-21-744344963-2494446924-3180816502-176249" providerId="AD"/>
      </p:ext>
    </p:extLst>
  </p:cmAuthor>
  <p:cmAuthor id="2" name="Васалатий Георгий Александрович" initials="ВГА" lastIdx="1" clrIdx="1">
    <p:extLst>
      <p:ext uri="{19B8F6BF-5375-455C-9EA6-DF929625EA0E}">
        <p15:presenceInfo xmlns:p15="http://schemas.microsoft.com/office/powerpoint/2012/main" userId="S-1-5-21-744344963-2494446924-3180816502-1847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2222"/>
    <a:srgbClr val="66CCFF"/>
    <a:srgbClr val="E7E6E6"/>
    <a:srgbClr val="66FFCC"/>
    <a:srgbClr val="33CCCC"/>
    <a:srgbClr val="CCCCFF"/>
    <a:srgbClr val="FFFF99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94494" autoAdjust="0"/>
  </p:normalViewPr>
  <p:slideViewPr>
    <p:cSldViewPr snapToGrid="0">
      <p:cViewPr varScale="1">
        <p:scale>
          <a:sx n="75" d="100"/>
          <a:sy n="75" d="100"/>
        </p:scale>
        <p:origin x="1458" y="60"/>
      </p:cViewPr>
      <p:guideLst>
        <p:guide orient="horz" pos="6611"/>
        <p:guide pos="9230"/>
        <p:guide orient="horz" pos="170"/>
        <p:guide orient="horz"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6058" cy="496167"/>
          </a:xfrm>
          <a:prstGeom prst="rect">
            <a:avLst/>
          </a:prstGeom>
        </p:spPr>
        <p:txBody>
          <a:bodyPr vert="horz" lIns="62907" tIns="31456" rIns="62907" bIns="31456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531" y="6"/>
            <a:ext cx="2946058" cy="496167"/>
          </a:xfrm>
          <a:prstGeom prst="rect">
            <a:avLst/>
          </a:prstGeom>
        </p:spPr>
        <p:txBody>
          <a:bodyPr vert="horz" lIns="62907" tIns="31456" rIns="62907" bIns="31456" rtlCol="0"/>
          <a:lstStyle>
            <a:lvl1pPr algn="r">
              <a:defRPr sz="800"/>
            </a:lvl1pPr>
          </a:lstStyle>
          <a:p>
            <a:fld id="{3F2C44F8-B969-4A55-98A3-7B1FE52F450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907" tIns="31456" rIns="62907" bIns="3145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46" y="4714690"/>
            <a:ext cx="5438792" cy="4467699"/>
          </a:xfrm>
          <a:prstGeom prst="rect">
            <a:avLst/>
          </a:prstGeom>
        </p:spPr>
        <p:txBody>
          <a:bodyPr vert="horz" lIns="62907" tIns="31456" rIns="62907" bIns="3145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80"/>
            <a:ext cx="2946058" cy="496167"/>
          </a:xfrm>
          <a:prstGeom prst="rect">
            <a:avLst/>
          </a:prstGeom>
        </p:spPr>
        <p:txBody>
          <a:bodyPr vert="horz" lIns="62907" tIns="31456" rIns="62907" bIns="31456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531" y="9428280"/>
            <a:ext cx="2946058" cy="496167"/>
          </a:xfrm>
          <a:prstGeom prst="rect">
            <a:avLst/>
          </a:prstGeom>
        </p:spPr>
        <p:txBody>
          <a:bodyPr vert="horz" lIns="62907" tIns="31456" rIns="62907" bIns="31456" rtlCol="0" anchor="b"/>
          <a:lstStyle>
            <a:lvl1pPr algn="r">
              <a:defRPr sz="800"/>
            </a:lvl1pPr>
          </a:lstStyle>
          <a:p>
            <a:fld id="{8C9B4A83-E673-4982-B0DF-212BE3733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6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023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102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131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023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1023"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515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023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1023">
                <a:defRPr/>
              </a:pPr>
              <a:t>18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92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023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1023">
                <a:defRPr/>
              </a:pPr>
              <a:t>19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929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20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851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187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6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023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1023">
                <a:defRPr/>
              </a:pPr>
              <a:t>23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500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498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67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27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46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585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29887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29887">
                <a:defRPr/>
              </a:pPr>
              <a:t>28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804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29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99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30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497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31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543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0771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0771"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30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023">
              <a:defRPr/>
            </a:pPr>
            <a:fld id="{8C9B4A83-E673-4982-B0DF-212BE37335AF}" type="slidenum">
              <a:rPr lang="ru-RU">
                <a:solidFill>
                  <a:prstClr val="black"/>
                </a:solidFill>
                <a:latin typeface="Calibri"/>
              </a:rPr>
              <a:pPr defTabSz="631023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5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9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2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2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54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B4A83-E673-4982-B0DF-212BE37335AF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10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84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93" indent="0" algn="ctr">
              <a:buNone/>
              <a:defRPr sz="3118"/>
            </a:lvl2pPr>
            <a:lvl3pPr marL="1425586" indent="0" algn="ctr">
              <a:buNone/>
              <a:defRPr sz="2806"/>
            </a:lvl3pPr>
            <a:lvl4pPr marL="2138379" indent="0" algn="ctr">
              <a:buNone/>
              <a:defRPr sz="2494"/>
            </a:lvl4pPr>
            <a:lvl5pPr marL="2851172" indent="0" algn="ctr">
              <a:buNone/>
              <a:defRPr sz="2494"/>
            </a:lvl5pPr>
            <a:lvl6pPr marL="3563965" indent="0" algn="ctr">
              <a:buNone/>
              <a:defRPr sz="2494"/>
            </a:lvl6pPr>
            <a:lvl7pPr marL="4276759" indent="0" algn="ctr">
              <a:buNone/>
              <a:defRPr sz="2494"/>
            </a:lvl7pPr>
            <a:lvl8pPr marL="4989552" indent="0" algn="ctr">
              <a:buNone/>
              <a:defRPr sz="2494"/>
            </a:lvl8pPr>
            <a:lvl9pPr marL="5702345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7360D457-1A3A-4D23-A740-0B48EA10D3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2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98809023-9B5A-4328-A6B0-D217386299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6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7" y="569241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7" y="569241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AF1D034F-A692-48C5-BDE8-635CCC18C5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0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723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3951" y="3314462"/>
            <a:ext cx="12851448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7903" y="5987415"/>
            <a:ext cx="105835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085">
              <a:spcBef>
                <a:spcPts val="114"/>
              </a:spcBef>
            </a:pPr>
            <a:fld id="{81D60167-4931-47E6-BA6A-407CBD079E47}" type="slidenum">
              <a:rPr lang="ru-RU" spc="15" smtClean="0"/>
              <a:pPr marL="38085">
                <a:spcBef>
                  <a:spcPts val="114"/>
                </a:spcBef>
              </a:pPr>
              <a:t>‹#›</a:t>
            </a:fld>
            <a:endParaRPr lang="ru-RU" spc="15" dirty="0"/>
          </a:p>
        </p:txBody>
      </p:sp>
    </p:spTree>
    <p:extLst>
      <p:ext uri="{BB962C8B-B14F-4D97-AF65-F5344CB8AC3E}">
        <p14:creationId xmlns:p14="http://schemas.microsoft.com/office/powerpoint/2010/main" val="374858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3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085">
              <a:spcBef>
                <a:spcPts val="114"/>
              </a:spcBef>
            </a:pPr>
            <a:fld id="{81D60167-4931-47E6-BA6A-407CBD079E47}" type="slidenum">
              <a:rPr lang="ru-RU" spc="15" smtClean="0"/>
              <a:pPr marL="38085">
                <a:spcBef>
                  <a:spcPts val="114"/>
                </a:spcBef>
              </a:pPr>
              <a:t>‹#›</a:t>
            </a:fld>
            <a:endParaRPr lang="ru-RU" spc="15" dirty="0"/>
          </a:p>
        </p:txBody>
      </p:sp>
    </p:spTree>
    <p:extLst>
      <p:ext uri="{BB962C8B-B14F-4D97-AF65-F5344CB8AC3E}">
        <p14:creationId xmlns:p14="http://schemas.microsoft.com/office/powerpoint/2010/main" val="391337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3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5968" y="2459117"/>
            <a:ext cx="65769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6465" y="2459117"/>
            <a:ext cx="65769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085">
              <a:spcBef>
                <a:spcPts val="114"/>
              </a:spcBef>
            </a:pPr>
            <a:fld id="{81D60167-4931-47E6-BA6A-407CBD079E47}" type="slidenum">
              <a:rPr lang="ru-RU" spc="15" smtClean="0"/>
              <a:pPr marL="38085">
                <a:spcBef>
                  <a:spcPts val="114"/>
                </a:spcBef>
              </a:pPr>
              <a:t>‹#›</a:t>
            </a:fld>
            <a:endParaRPr lang="ru-RU" spc="15" dirty="0"/>
          </a:p>
        </p:txBody>
      </p:sp>
    </p:spTree>
    <p:extLst>
      <p:ext uri="{BB962C8B-B14F-4D97-AF65-F5344CB8AC3E}">
        <p14:creationId xmlns:p14="http://schemas.microsoft.com/office/powerpoint/2010/main" val="36503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3466584"/>
            <a:ext cx="15113637" cy="3618963"/>
          </a:xfrm>
          <a:custGeom>
            <a:avLst/>
            <a:gdLst/>
            <a:ahLst/>
            <a:cxnLst/>
            <a:rect l="l" t="t" r="r" b="b"/>
            <a:pathLst>
              <a:path w="15119985" h="3619500">
                <a:moveTo>
                  <a:pt x="15119604" y="0"/>
                </a:moveTo>
                <a:lnTo>
                  <a:pt x="0" y="0"/>
                </a:lnTo>
                <a:lnTo>
                  <a:pt x="0" y="3619500"/>
                </a:lnTo>
                <a:lnTo>
                  <a:pt x="15119604" y="3619500"/>
                </a:lnTo>
                <a:lnTo>
                  <a:pt x="15119604" y="0"/>
                </a:lnTo>
                <a:close/>
              </a:path>
            </a:pathLst>
          </a:custGeom>
          <a:solidFill>
            <a:srgbClr val="4471C4">
              <a:alpha val="10195"/>
            </a:srgbClr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3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085">
              <a:spcBef>
                <a:spcPts val="114"/>
              </a:spcBef>
            </a:pPr>
            <a:fld id="{81D60167-4931-47E6-BA6A-407CBD079E47}" type="slidenum">
              <a:rPr lang="ru-RU" spc="15" smtClean="0"/>
              <a:pPr marL="38085">
                <a:spcBef>
                  <a:spcPts val="114"/>
                </a:spcBef>
              </a:pPr>
              <a:t>‹#›</a:t>
            </a:fld>
            <a:endParaRPr lang="ru-RU" spc="15" dirty="0"/>
          </a:p>
        </p:txBody>
      </p:sp>
    </p:spTree>
    <p:extLst>
      <p:ext uri="{BB962C8B-B14F-4D97-AF65-F5344CB8AC3E}">
        <p14:creationId xmlns:p14="http://schemas.microsoft.com/office/powerpoint/2010/main" val="2336304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718" y="124949"/>
            <a:ext cx="671802" cy="7999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085">
              <a:spcBef>
                <a:spcPts val="114"/>
              </a:spcBef>
            </a:pPr>
            <a:fld id="{81D60167-4931-47E6-BA6A-407CBD079E47}" type="slidenum">
              <a:rPr lang="ru-RU" spc="15" smtClean="0"/>
              <a:pPr marL="38085">
                <a:spcBef>
                  <a:spcPts val="114"/>
                </a:spcBef>
              </a:pPr>
              <a:t>‹#›</a:t>
            </a:fld>
            <a:endParaRPr lang="ru-RU" spc="15" dirty="0"/>
          </a:p>
        </p:txBody>
      </p:sp>
    </p:spTree>
    <p:extLst>
      <p:ext uri="{BB962C8B-B14F-4D97-AF65-F5344CB8AC3E}">
        <p14:creationId xmlns:p14="http://schemas.microsoft.com/office/powerpoint/2010/main" val="163379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8AF606CA-BA99-44E5-A919-3FC16121A2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1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1" y="2665531"/>
            <a:ext cx="13040439" cy="4447497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1" y="7155102"/>
            <a:ext cx="13040439" cy="2338834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93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86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7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172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965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75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552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345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E1E1F3A4-C10D-4F66-AC82-FA96E82224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1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1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E1EC65A0-810B-435A-A889-B2C7F80605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4" y="569242"/>
            <a:ext cx="13040439" cy="206658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93" indent="0">
              <a:buNone/>
              <a:defRPr sz="3118" b="1"/>
            </a:lvl2pPr>
            <a:lvl3pPr marL="1425586" indent="0">
              <a:buNone/>
              <a:defRPr sz="2806" b="1"/>
            </a:lvl3pPr>
            <a:lvl4pPr marL="2138379" indent="0">
              <a:buNone/>
              <a:defRPr sz="2494" b="1"/>
            </a:lvl4pPr>
            <a:lvl5pPr marL="2851172" indent="0">
              <a:buNone/>
              <a:defRPr sz="2494" b="1"/>
            </a:lvl5pPr>
            <a:lvl6pPr marL="3563965" indent="0">
              <a:buNone/>
              <a:defRPr sz="2494" b="1"/>
            </a:lvl6pPr>
            <a:lvl7pPr marL="4276759" indent="0">
              <a:buNone/>
              <a:defRPr sz="2494" b="1"/>
            </a:lvl7pPr>
            <a:lvl8pPr marL="4989552" indent="0">
              <a:buNone/>
              <a:defRPr sz="2494" b="1"/>
            </a:lvl8pPr>
            <a:lvl9pPr marL="5702345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93" indent="0">
              <a:buNone/>
              <a:defRPr sz="3118" b="1"/>
            </a:lvl2pPr>
            <a:lvl3pPr marL="1425586" indent="0">
              <a:buNone/>
              <a:defRPr sz="2806" b="1"/>
            </a:lvl3pPr>
            <a:lvl4pPr marL="2138379" indent="0">
              <a:buNone/>
              <a:defRPr sz="2494" b="1"/>
            </a:lvl4pPr>
            <a:lvl5pPr marL="2851172" indent="0">
              <a:buNone/>
              <a:defRPr sz="2494" b="1"/>
            </a:lvl5pPr>
            <a:lvl6pPr marL="3563965" indent="0">
              <a:buNone/>
              <a:defRPr sz="2494" b="1"/>
            </a:lvl6pPr>
            <a:lvl7pPr marL="4276759" indent="0">
              <a:buNone/>
              <a:defRPr sz="2494" b="1"/>
            </a:lvl7pPr>
            <a:lvl8pPr marL="4989552" indent="0">
              <a:buNone/>
              <a:defRPr sz="2494" b="1"/>
            </a:lvl8pPr>
            <a:lvl9pPr marL="5702345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2369044F-2190-4734-9A0A-AD6CD411DF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2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CEBD04B0-6A96-4740-92F8-A083244C47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C6AABC22-A8B3-423B-AAF4-05B2E122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0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6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6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93" indent="0">
              <a:buNone/>
              <a:defRPr sz="2183"/>
            </a:lvl2pPr>
            <a:lvl3pPr marL="1425586" indent="0">
              <a:buNone/>
              <a:defRPr sz="1871"/>
            </a:lvl3pPr>
            <a:lvl4pPr marL="2138379" indent="0">
              <a:buNone/>
              <a:defRPr sz="1559"/>
            </a:lvl4pPr>
            <a:lvl5pPr marL="2851172" indent="0">
              <a:buNone/>
              <a:defRPr sz="1559"/>
            </a:lvl5pPr>
            <a:lvl6pPr marL="3563965" indent="0">
              <a:buNone/>
              <a:defRPr sz="1559"/>
            </a:lvl6pPr>
            <a:lvl7pPr marL="4276759" indent="0">
              <a:buNone/>
              <a:defRPr sz="1559"/>
            </a:lvl7pPr>
            <a:lvl8pPr marL="4989552" indent="0">
              <a:buNone/>
              <a:defRPr sz="1559"/>
            </a:lvl8pPr>
            <a:lvl9pPr marL="5702345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FCFD6ADB-A4BC-4ACB-9127-F597F499B0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2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6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93" indent="0">
              <a:buNone/>
              <a:defRPr sz="4365"/>
            </a:lvl2pPr>
            <a:lvl3pPr marL="1425586" indent="0">
              <a:buNone/>
              <a:defRPr sz="3742"/>
            </a:lvl3pPr>
            <a:lvl4pPr marL="2138379" indent="0">
              <a:buNone/>
              <a:defRPr sz="3118"/>
            </a:lvl4pPr>
            <a:lvl5pPr marL="2851172" indent="0">
              <a:buNone/>
              <a:defRPr sz="3118"/>
            </a:lvl5pPr>
            <a:lvl6pPr marL="3563965" indent="0">
              <a:buNone/>
              <a:defRPr sz="3118"/>
            </a:lvl6pPr>
            <a:lvl7pPr marL="4276759" indent="0">
              <a:buNone/>
              <a:defRPr sz="3118"/>
            </a:lvl7pPr>
            <a:lvl8pPr marL="4989552" indent="0">
              <a:buNone/>
              <a:defRPr sz="3118"/>
            </a:lvl8pPr>
            <a:lvl9pPr marL="5702345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6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93" indent="0">
              <a:buNone/>
              <a:defRPr sz="2183"/>
            </a:lvl2pPr>
            <a:lvl3pPr marL="1425586" indent="0">
              <a:buNone/>
              <a:defRPr sz="1871"/>
            </a:lvl3pPr>
            <a:lvl4pPr marL="2138379" indent="0">
              <a:buNone/>
              <a:defRPr sz="1559"/>
            </a:lvl4pPr>
            <a:lvl5pPr marL="2851172" indent="0">
              <a:buNone/>
              <a:defRPr sz="1559"/>
            </a:lvl5pPr>
            <a:lvl6pPr marL="3563965" indent="0">
              <a:buNone/>
              <a:defRPr sz="1559"/>
            </a:lvl6pPr>
            <a:lvl7pPr marL="4276759" indent="0">
              <a:buNone/>
              <a:defRPr sz="1559"/>
            </a:lvl7pPr>
            <a:lvl8pPr marL="4989552" indent="0">
              <a:buNone/>
              <a:defRPr sz="1559"/>
            </a:lvl8pPr>
            <a:lvl9pPr marL="5702345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9138"/>
            <a:fld id="{13BE7F7C-D0DE-4F2E-87B6-D6B11FD552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1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9138"/>
            <a:fld id="{99C16447-0C0C-4ECD-9A31-4CDF3F75B0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01.08.2024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913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9138"/>
            <a:fld id="{606FB6B6-48B0-4247-9EEE-812072BAF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0913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8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0" r:id="rId12"/>
  </p:sldLayoutIdLst>
  <p:hf hdr="0" ftr="0" dt="0"/>
  <p:txStyles>
    <p:titleStyle>
      <a:lvl1pPr algn="l" defTabSz="1425586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97" indent="-356397" algn="l" defTabSz="1425586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90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83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76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569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362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155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948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741" indent="-356397" algn="l" defTabSz="142558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93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86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79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172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965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759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552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345" algn="l" defTabSz="1425586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6053" y="3424046"/>
            <a:ext cx="14147242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7234" y="2744316"/>
            <a:ext cx="13941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0579" y="9943386"/>
            <a:ext cx="48381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5968" y="9943386"/>
            <a:ext cx="34774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550248" y="10188695"/>
            <a:ext cx="359893" cy="6152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99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085">
              <a:spcBef>
                <a:spcPts val="114"/>
              </a:spcBef>
            </a:pPr>
            <a:fld id="{81D60167-4931-47E6-BA6A-407CBD079E47}" type="slidenum">
              <a:rPr lang="ru-RU" spc="15" smtClean="0"/>
              <a:pPr marL="38085">
                <a:spcBef>
                  <a:spcPts val="114"/>
                </a:spcBef>
              </a:pPr>
              <a:t>‹#›</a:t>
            </a:fld>
            <a:endParaRPr lang="ru-RU" spc="15" dirty="0"/>
          </a:p>
        </p:txBody>
      </p:sp>
    </p:spTree>
    <p:extLst>
      <p:ext uri="{BB962C8B-B14F-4D97-AF65-F5344CB8AC3E}">
        <p14:creationId xmlns:p14="http://schemas.microsoft.com/office/powerpoint/2010/main" val="70889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17">
        <a:defRPr>
          <a:latin typeface="+mn-lt"/>
          <a:ea typeface="+mn-ea"/>
          <a:cs typeface="+mn-cs"/>
        </a:defRPr>
      </a:lvl2pPr>
      <a:lvl3pPr marL="914034">
        <a:defRPr>
          <a:latin typeface="+mn-lt"/>
          <a:ea typeface="+mn-ea"/>
          <a:cs typeface="+mn-cs"/>
        </a:defRPr>
      </a:lvl3pPr>
      <a:lvl4pPr marL="1371051">
        <a:defRPr>
          <a:latin typeface="+mn-lt"/>
          <a:ea typeface="+mn-ea"/>
          <a:cs typeface="+mn-cs"/>
        </a:defRPr>
      </a:lvl4pPr>
      <a:lvl5pPr marL="1828068">
        <a:defRPr>
          <a:latin typeface="+mn-lt"/>
          <a:ea typeface="+mn-ea"/>
          <a:cs typeface="+mn-cs"/>
        </a:defRPr>
      </a:lvl5pPr>
      <a:lvl6pPr marL="2285086">
        <a:defRPr>
          <a:latin typeface="+mn-lt"/>
          <a:ea typeface="+mn-ea"/>
          <a:cs typeface="+mn-cs"/>
        </a:defRPr>
      </a:lvl6pPr>
      <a:lvl7pPr marL="2742103">
        <a:defRPr>
          <a:latin typeface="+mn-lt"/>
          <a:ea typeface="+mn-ea"/>
          <a:cs typeface="+mn-cs"/>
        </a:defRPr>
      </a:lvl7pPr>
      <a:lvl8pPr marL="3199120">
        <a:defRPr>
          <a:latin typeface="+mn-lt"/>
          <a:ea typeface="+mn-ea"/>
          <a:cs typeface="+mn-cs"/>
        </a:defRPr>
      </a:lvl8pPr>
      <a:lvl9pPr marL="365613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17">
        <a:defRPr>
          <a:latin typeface="+mn-lt"/>
          <a:ea typeface="+mn-ea"/>
          <a:cs typeface="+mn-cs"/>
        </a:defRPr>
      </a:lvl2pPr>
      <a:lvl3pPr marL="914034">
        <a:defRPr>
          <a:latin typeface="+mn-lt"/>
          <a:ea typeface="+mn-ea"/>
          <a:cs typeface="+mn-cs"/>
        </a:defRPr>
      </a:lvl3pPr>
      <a:lvl4pPr marL="1371051">
        <a:defRPr>
          <a:latin typeface="+mn-lt"/>
          <a:ea typeface="+mn-ea"/>
          <a:cs typeface="+mn-cs"/>
        </a:defRPr>
      </a:lvl4pPr>
      <a:lvl5pPr marL="1828068">
        <a:defRPr>
          <a:latin typeface="+mn-lt"/>
          <a:ea typeface="+mn-ea"/>
          <a:cs typeface="+mn-cs"/>
        </a:defRPr>
      </a:lvl5pPr>
      <a:lvl6pPr marL="2285086">
        <a:defRPr>
          <a:latin typeface="+mn-lt"/>
          <a:ea typeface="+mn-ea"/>
          <a:cs typeface="+mn-cs"/>
        </a:defRPr>
      </a:lvl6pPr>
      <a:lvl7pPr marL="2742103">
        <a:defRPr>
          <a:latin typeface="+mn-lt"/>
          <a:ea typeface="+mn-ea"/>
          <a:cs typeface="+mn-cs"/>
        </a:defRPr>
      </a:lvl7pPr>
      <a:lvl8pPr marL="3199120">
        <a:defRPr>
          <a:latin typeface="+mn-lt"/>
          <a:ea typeface="+mn-ea"/>
          <a:cs typeface="+mn-cs"/>
        </a:defRPr>
      </a:lvl8pPr>
      <a:lvl9pPr marL="365613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4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fif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f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738419" y="2739112"/>
            <a:ext cx="10079566" cy="48095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6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2738419" y="3290064"/>
            <a:ext cx="100795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Ежегодный отчет о выполнении</a:t>
            </a:r>
          </a:p>
          <a:p>
            <a:pPr lvl="0" algn="ctr"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избирательной программы</a:t>
            </a:r>
          </a:p>
          <a:p>
            <a:pPr lvl="0" algn="ctr"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 Северо-Западному</a:t>
            </a:r>
          </a:p>
          <a:p>
            <a:pPr lvl="0" algn="ctr"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административному округу</a:t>
            </a:r>
          </a:p>
          <a:p>
            <a:pPr lvl="0" algn="ctr"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города Москвы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1722" y="8653553"/>
            <a:ext cx="8931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Белых Ирина Викторовна – заместитель председателя</a:t>
            </a:r>
          </a:p>
          <a:p>
            <a:r>
              <a:rPr lang="ru-RU" sz="2400" b="1" dirty="0">
                <a:latin typeface="Century Gothic" panose="020B0502020202020204" pitchFamily="34" charset="0"/>
              </a:rPr>
              <a:t>Комитета Государственной Думы РФ по</a:t>
            </a:r>
          </a:p>
          <a:p>
            <a:r>
              <a:rPr lang="ru-RU" sz="2400" b="1" dirty="0">
                <a:latin typeface="Century Gothic" panose="020B0502020202020204" pitchFamily="34" charset="0"/>
              </a:rPr>
              <a:t>государственному строительству и </a:t>
            </a:r>
            <a:r>
              <a:rPr lang="ru-RU" sz="2400" b="1" dirty="0" smtClean="0">
                <a:latin typeface="Century Gothic" panose="020B0502020202020204" pitchFamily="34" charset="0"/>
              </a:rPr>
              <a:t>законодательству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13963924" y="9525937"/>
            <a:ext cx="843356" cy="12376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8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2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E0B19-BE39-FC4F-9AF3-8D6EB048C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86150"/>
            <a:ext cx="15119350" cy="2658840"/>
          </a:xfrm>
          <a:solidFill>
            <a:schemeClr val="accent1">
              <a:alpha val="1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8400" b="1" dirty="0">
                <a:latin typeface="Century Gothic" panose="020B0502020202020204" pitchFamily="34" charset="0"/>
              </a:rPr>
              <a:t>Реализованные мероприятия в районе Куркино</a:t>
            </a:r>
          </a:p>
        </p:txBody>
      </p:sp>
      <p:sp>
        <p:nvSpPr>
          <p:cNvPr id="3" name="Прямоугольный треугольник 2"/>
          <p:cNvSpPr/>
          <p:nvPr/>
        </p:nvSpPr>
        <p:spPr>
          <a:xfrm rot="16200000">
            <a:off x="13890293" y="9477707"/>
            <a:ext cx="977917" cy="11741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89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16157"/>
          <a:stretch/>
        </p:blipFill>
        <p:spPr bwMode="auto">
          <a:xfrm>
            <a:off x="10157481" y="6356519"/>
            <a:ext cx="4056131" cy="3811035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376739" y="1095276"/>
            <a:ext cx="8934207" cy="479703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СЗАО, район Куркино, ул.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Соколово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-Мещерская, д. 2, корп.2, стр.1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44824" y="24837"/>
            <a:ext cx="13030505" cy="1032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 </a:t>
            </a:r>
            <a:r>
              <a:rPr lang="ru-RU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рамках выполнения программы избирательной кампании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демонтирован аварийный гараж на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Соколово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-Мещерской улице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096069"/>
              </p:ext>
            </p:extLst>
          </p:nvPr>
        </p:nvGraphicFramePr>
        <p:xfrm>
          <a:off x="376739" y="1703878"/>
          <a:ext cx="8934207" cy="4506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4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6421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адресу: г. Москва, ул. </a:t>
                      </a:r>
                      <a:r>
                        <a:rPr lang="ru-RU" sz="1800" b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Соколово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-Мещерская, д. 2, корп.2, стр.1, до 2021 года был расположен объект незавершенного строительства «многоэтажный гараж-стоянка». Долгие годы он представлял большую опасность, т.к. на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территорию проникали подростки и был высокий риск несчастных случаев.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2021 году выполнены работы по демонтажу объекта (Распоряжение Правительства Москвы от 27.08.2019 № 463-РП «О сносе объектов недвижимости».)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настоящее время на месте сноса объекта выполняются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работы по 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строительству объекта образования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"Учебный корпус на 300 мест.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Начало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строительства – 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кв. 2022 года;</a:t>
                      </a:r>
                    </a:p>
                    <a:p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Окончание строительства – 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кв. 2024 года.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Ввод в эксплуатацию здания позволит организовать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образовательный процесс более эффективно, т.к. в новом корпусе будут учиться ученики 10-11 классов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79799" y="9541812"/>
            <a:ext cx="843356" cy="125665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prstClr val="white"/>
                </a:solidFill>
                <a:latin typeface="Arial"/>
              </a:rPr>
              <a:t>11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3155" t="23138" r="34219" b="14387"/>
          <a:stretch/>
        </p:blipFill>
        <p:spPr>
          <a:xfrm>
            <a:off x="9690100" y="1095276"/>
            <a:ext cx="5007106" cy="511502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6" name="Блок-схема: ссылка на другую страницу 5"/>
          <p:cNvSpPr/>
          <p:nvPr/>
        </p:nvSpPr>
        <p:spPr>
          <a:xfrm>
            <a:off x="11339140" y="3789119"/>
            <a:ext cx="292100" cy="331799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ÐÐ°ÑÑÐ¸Ð½ÐºÐ¸ Ð¿Ð¾ Ð·Ð°Ð¿ÑÐ¾ÑÑ ÐºÑÑÐºÐ¸Ð½Ð¾  Ð½ÐµÐ´Ð¾ÑÑÑÐ¾ÐµÐ½Ð½ÑÐ¹ Ð³Ð°ÑÐ°Ð¶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"/>
          <a:stretch/>
        </p:blipFill>
        <p:spPr bwMode="auto">
          <a:xfrm>
            <a:off x="307319" y="6356519"/>
            <a:ext cx="4442482" cy="3811035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AB1370-29EF-483B-9E34-CAE4C6C384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356519"/>
            <a:ext cx="4342520" cy="381103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49FEE52B-C861-49EA-BE2C-A0132B718F5D}"/>
              </a:ext>
            </a:extLst>
          </p:cNvPr>
          <p:cNvSpPr/>
          <p:nvPr/>
        </p:nvSpPr>
        <p:spPr>
          <a:xfrm>
            <a:off x="4483100" y="8029616"/>
            <a:ext cx="1397000" cy="93658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2">
            <a:extLst>
              <a:ext uri="{FF2B5EF4-FFF2-40B4-BE49-F238E27FC236}">
                <a16:creationId xmlns:a16="http://schemas.microsoft.com/office/drawing/2014/main" id="{49FEE52B-C861-49EA-BE2C-A0132B718F5D}"/>
              </a:ext>
            </a:extLst>
          </p:cNvPr>
          <p:cNvSpPr/>
          <p:nvPr/>
        </p:nvSpPr>
        <p:spPr>
          <a:xfrm>
            <a:off x="9357381" y="8029616"/>
            <a:ext cx="1397000" cy="93658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3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307318" y="1177612"/>
            <a:ext cx="7793652" cy="651188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СЗАО, район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Куркино, </a:t>
            </a:r>
            <a:r>
              <a:rPr lang="ru-RU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ландшафтный заказник «Долина реки Сходни»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138195" y="8509"/>
            <a:ext cx="12737134" cy="1248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Ремонт</a:t>
            </a:r>
            <a:r>
              <a:rPr kumimoji="0" lang="ru-RU" sz="3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 ландшафтного заказника «Долина реки Сходни»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07318" y="2017177"/>
          <a:ext cx="7793652" cy="374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48621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Этапы работ на  ООПТ ЛЗ «Долина реки Сходни в Куркино»: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в 2021 году выполнены подготовительные работы и демонтаж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экотропы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2022 году выполнены основные работы по обустройству: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экотропы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малых архитектурных форм, ремонт дорожно-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тропиночной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сети, высадка зеленых насаждений.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2023 году завершено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устройство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экотроп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и высадка зеленых насаждений согласно плана посадок и 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уходные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работы высаженных зеленых насаждений.</a:t>
                      </a:r>
                    </a:p>
                    <a:p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окончания работ - 31 октября 2023 г.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24703" y="9586715"/>
            <a:ext cx="843356" cy="116684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6" b="17632"/>
          <a:stretch/>
        </p:blipFill>
        <p:spPr>
          <a:xfrm>
            <a:off x="8506762" y="1165192"/>
            <a:ext cx="6127266" cy="4600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 b="28788"/>
          <a:stretch/>
        </p:blipFill>
        <p:spPr>
          <a:xfrm>
            <a:off x="9998972" y="6182422"/>
            <a:ext cx="4635056" cy="3784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20" y="6182423"/>
            <a:ext cx="4670185" cy="3784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7873" r="-273" b="31291"/>
          <a:stretch/>
        </p:blipFill>
        <p:spPr>
          <a:xfrm>
            <a:off x="307318" y="6197600"/>
            <a:ext cx="4646935" cy="376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7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332718" y="1177612"/>
            <a:ext cx="7793652" cy="514676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СЗАО, район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Куркино, бульвары на</a:t>
            </a:r>
            <a:r>
              <a:rPr kumimoji="0" lang="ru-RU" sz="1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ул.Родионовская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138195" y="8509"/>
            <a:ext cx="12737134" cy="1248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Благоустройство</a:t>
            </a:r>
            <a:r>
              <a:rPr kumimoji="0" lang="ru-RU" sz="3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бульварных зон, включая бульвар на </a:t>
            </a:r>
            <a:r>
              <a:rPr kumimoji="0" lang="ru-RU" sz="31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ул.Родионовская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07318" y="2017178"/>
          <a:ext cx="7793652" cy="296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8704">
                <a:tc>
                  <a:txBody>
                    <a:bodyPr/>
                    <a:lstStyle/>
                    <a:p>
                      <a:pPr marL="0" marR="0" lvl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Проектируемый бульвар (ПК-6) на ул.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Родионовская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(перед микрорайоном 5 и 6 между ул. Соловьиная роща и ул.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Соколово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– Мещерская)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является доминантой района с увеличенным пешеходным трафиком.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К бульвару прилегают социальные объекты - 2 здания  ГБОУ Школа 2005, городская поликлиника 219, библиотека 239. Ежедневно по бульвару проходит порядка 800 человек.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Благоустройство знакового объекта выполнено в 2023 г. </a:t>
                      </a:r>
                    </a:p>
                    <a:p>
                      <a:pPr marL="0" marR="0" lvl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кв. 2023 года.</a:t>
                      </a:r>
                    </a:p>
                    <a:p>
                      <a:pPr marL="0" marR="0" lvl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Площадь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объекта – 3,9 га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24703" y="9586715"/>
            <a:ext cx="843356" cy="116684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1574" r="3741" b="18982"/>
          <a:stretch/>
        </p:blipFill>
        <p:spPr>
          <a:xfrm>
            <a:off x="980377" y="5097709"/>
            <a:ext cx="5963707" cy="5376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 r="-532"/>
          <a:stretch/>
        </p:blipFill>
        <p:spPr>
          <a:xfrm>
            <a:off x="7868892" y="5590966"/>
            <a:ext cx="5272457" cy="4883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4" r="-446" b="22177"/>
          <a:stretch/>
        </p:blipFill>
        <p:spPr>
          <a:xfrm>
            <a:off x="8680500" y="848075"/>
            <a:ext cx="6000699" cy="449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405497" y="1283597"/>
            <a:ext cx="7749750" cy="461989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СЗАО, район Куркино,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Новокуркинском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шоссе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042268" y="44772"/>
            <a:ext cx="12737134" cy="1059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Устройство бесплатного парковочного пространства у дома 23/15 на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Новокуркинском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шоссе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420684"/>
              </p:ext>
            </p:extLst>
          </p:nvPr>
        </p:nvGraphicFramePr>
        <p:xfrm>
          <a:off x="405496" y="1745586"/>
          <a:ext cx="774974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9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9068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многочисленным просьбам жителей в 2021 году силами подрядной организации выполнены работы по устройству парковочного пространства  у многоэтажного дома </a:t>
                      </a:r>
                      <a:r>
                        <a:rPr lang="ru-RU" sz="1800" b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Новокуркинское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шоссе, д. 23/15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(6 парковочных мест со стороны ул. Юровская)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Благодаря реализации проекта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машины не паркуются на улице и не создают помехи  движению.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83884" y="9545895"/>
            <a:ext cx="843356" cy="1248488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Arial"/>
              </a:rPr>
              <a:t>14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6" y="3942859"/>
            <a:ext cx="7366904" cy="570874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C0B06BA-3CF4-40E2-BE2F-FA0DDCE9B9C6}"/>
              </a:ext>
            </a:extLst>
          </p:cNvPr>
          <p:cNvGrpSpPr/>
          <p:nvPr/>
        </p:nvGrpSpPr>
        <p:grpSpPr>
          <a:xfrm>
            <a:off x="9097746" y="730251"/>
            <a:ext cx="5076654" cy="4874298"/>
            <a:chOff x="8155247" y="1220284"/>
            <a:chExt cx="5270500" cy="567690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/>
            <a:srcRect l="33155" t="23138" r="34219" b="14387"/>
            <a:stretch/>
          </p:blipFill>
          <p:spPr>
            <a:xfrm>
              <a:off x="8155247" y="1220284"/>
              <a:ext cx="5270500" cy="56769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71822" y="3220465"/>
              <a:ext cx="304826" cy="347502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18840"/>
          <a:stretch/>
        </p:blipFill>
        <p:spPr>
          <a:xfrm>
            <a:off x="6483219" y="5962502"/>
            <a:ext cx="7892468" cy="4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8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307318" y="1177612"/>
            <a:ext cx="7793652" cy="384420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СЗАО, район Куркино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138195" y="8509"/>
            <a:ext cx="12737134" cy="1248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Установка искусственных дорожные неровностей во дворах и на всех социальных объектах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07318" y="1533493"/>
          <a:ext cx="779365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8704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рамках выполнения программы избирательной кампании в 2021 году выполнены мероприятия по устройству искусственных дорожных неровностей на 9 дворовых территориях.</a:t>
                      </a:r>
                    </a:p>
                    <a:p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2022 году выполнены мероприятия по устройству дорожных неровностей на  22 социальных объектах. </a:t>
                      </a:r>
                    </a:p>
                    <a:p>
                      <a:pPr marL="0" marR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 сегодняшний день выполнены мероприятия по обновлению ранее установленных ИДН и устройству новых по адресам:</a:t>
                      </a:r>
                    </a:p>
                    <a:p>
                      <a:pPr marL="0" marR="0" indent="0" algn="l" defTabSz="1425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 Воротынская, д. 12 и д. 14 (подъезд к 2-м социальным объектам)</a:t>
                      </a:r>
                      <a:endParaRPr lang="ru-RU" sz="1800" b="0" kern="1200" baseline="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24703" y="9586715"/>
            <a:ext cx="843356" cy="116684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5127701"/>
            <a:ext cx="3801346" cy="50684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760" y="1177612"/>
            <a:ext cx="5819989" cy="43649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761" y="5855946"/>
            <a:ext cx="5819989" cy="43649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29590"/>
          <a:stretch/>
        </p:blipFill>
        <p:spPr>
          <a:xfrm>
            <a:off x="4352865" y="5138585"/>
            <a:ext cx="3909694" cy="50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328"/>
          <p:cNvSpPr/>
          <p:nvPr/>
        </p:nvSpPr>
        <p:spPr>
          <a:xfrm>
            <a:off x="2072879" y="24837"/>
            <a:ext cx="12981155" cy="1346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Информация об итогах реализации согласованных мероприятий в районе </a:t>
            </a:r>
            <a:r>
              <a:rPr lang="ru-RU" sz="31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Северное Тушино</a:t>
            </a:r>
            <a:endParaRPr lang="ru-RU" sz="31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38773" y="9600786"/>
            <a:ext cx="843356" cy="1138706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16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838"/>
              </p:ext>
            </p:extLst>
          </p:nvPr>
        </p:nvGraphicFramePr>
        <p:xfrm>
          <a:off x="643847" y="2237758"/>
          <a:ext cx="13902473" cy="4415798"/>
        </p:xfrm>
        <a:graphic>
          <a:graphicData uri="http://schemas.openxmlformats.org/drawingml/2006/table">
            <a:tbl>
              <a:tblPr firstRow="1" firstCol="1" bandRow="1"/>
              <a:tblGrid>
                <a:gridCol w="4442503">
                  <a:extLst>
                    <a:ext uri="{9D8B030D-6E8A-4147-A177-3AD203B41FA5}">
                      <a16:colId xmlns:a16="http://schemas.microsoft.com/office/drawing/2014/main" val="2623048089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val="2995390166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605262132"/>
                    </a:ext>
                  </a:extLst>
                </a:gridCol>
                <a:gridCol w="2792470">
                  <a:extLst>
                    <a:ext uri="{9D8B030D-6E8A-4147-A177-3AD203B41FA5}">
                      <a16:colId xmlns:a16="http://schemas.microsoft.com/office/drawing/2014/main" val="3405118755"/>
                    </a:ext>
                  </a:extLst>
                </a:gridCol>
              </a:tblGrid>
              <a:tr h="59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Положения из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за конкретное положение Программы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427842"/>
                  </a:ext>
                </a:extLst>
              </a:tr>
              <a:tr h="507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Благоустроить сквер по улице Туристкой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Префектура СЗАО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lang="ru-RU" sz="14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2021 года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18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99134"/>
                  </a:ext>
                </a:extLst>
              </a:tr>
              <a:tr h="490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Благоустроить 14 дворовых территорий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Префектура СЗАО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lang="ru-RU" sz="14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2021 года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19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817015"/>
                  </a:ext>
                </a:extLst>
              </a:tr>
              <a:tr h="1042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Комплексно благоустроить все детские площадки с устройством спортивных площадок и беседок со спортивными тренажерами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Префектура СЗАО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  <a:r>
                        <a:rPr lang="ru-RU" sz="14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2021 года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20, 21, 22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254365"/>
                  </a:ext>
                </a:extLst>
              </a:tr>
              <a:tr h="1042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Открыть для жителей района флагманский МФЦ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Департамент капитального ремонта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 2022 года 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23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102731"/>
                  </a:ext>
                </a:extLst>
              </a:tr>
              <a:tr h="521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Решить вопрос устройства лыжной трассы на территории </a:t>
                      </a:r>
                      <a:r>
                        <a:rPr lang="ru-RU" sz="14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Алешкинского</a:t>
                      </a: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леса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Департамент природопользования и охраны окружающей среды, Департамент капитального ремонта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</a:t>
                      </a:r>
                      <a:r>
                        <a:rPr lang="ru-RU" sz="14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года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24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509092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596938" y="1461421"/>
            <a:ext cx="14049791" cy="619927"/>
            <a:chOff x="0" y="37692"/>
            <a:chExt cx="10079566" cy="1475657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37692"/>
              <a:ext cx="10079566" cy="147565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72036" y="109728"/>
              <a:ext cx="9935494" cy="1331585"/>
            </a:xfrm>
            <a:prstGeom prst="rect">
              <a:avLst/>
            </a:prstGeom>
            <a:solidFill>
              <a:schemeClr val="accent1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Реализованные мероприятия</a:t>
              </a:r>
              <a:endParaRPr lang="ru-RU" sz="31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70187" y="6975261"/>
            <a:ext cx="14049791" cy="619927"/>
            <a:chOff x="31035" y="1945170"/>
            <a:chExt cx="10079566" cy="1475657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1035" y="1945170"/>
              <a:ext cx="10079566" cy="147565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91334" y="2089242"/>
              <a:ext cx="9935494" cy="1331585"/>
            </a:xfrm>
            <a:prstGeom prst="rect">
              <a:avLst/>
            </a:prstGeom>
            <a:solidFill>
              <a:schemeClr val="accent1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/>
              <a:r>
                <a:rPr lang="ru-RU" sz="31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Мероприятия в процессе реализации</a:t>
              </a:r>
              <a:endParaRPr lang="ru-RU" sz="31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928506"/>
              </p:ext>
            </p:extLst>
          </p:nvPr>
        </p:nvGraphicFramePr>
        <p:xfrm>
          <a:off x="643847" y="7864849"/>
          <a:ext cx="13902473" cy="1542288"/>
        </p:xfrm>
        <a:graphic>
          <a:graphicData uri="http://schemas.openxmlformats.org/drawingml/2006/table">
            <a:tbl>
              <a:tblPr firstRow="1" firstCol="1" bandRow="1"/>
              <a:tblGrid>
                <a:gridCol w="4523108">
                  <a:extLst>
                    <a:ext uri="{9D8B030D-6E8A-4147-A177-3AD203B41FA5}">
                      <a16:colId xmlns:a16="http://schemas.microsoft.com/office/drawing/2014/main" val="2623048089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995390166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605262132"/>
                    </a:ext>
                  </a:extLst>
                </a:gridCol>
                <a:gridCol w="2749965">
                  <a:extLst>
                    <a:ext uri="{9D8B030D-6E8A-4147-A177-3AD203B41FA5}">
                      <a16:colId xmlns:a16="http://schemas.microsoft.com/office/drawing/2014/main" val="3405118755"/>
                    </a:ext>
                  </a:extLst>
                </a:gridCol>
              </a:tblGrid>
              <a:tr h="39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Положения из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за конкретное положение Программы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427842"/>
                  </a:ext>
                </a:extLst>
              </a:tr>
              <a:tr h="67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Реализовать программу реновации качественно и в сроки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Фонд реновации, Департамент строительства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 рамках программы реновации в 2021 году введены в эксплуатацию 5 </a:t>
                      </a:r>
                      <a:r>
                        <a:rPr lang="ru-RU" sz="14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МКД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Слайды: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27-32</a:t>
                      </a:r>
                      <a:endParaRPr lang="ru-RU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8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06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E0B19-BE39-FC4F-9AF3-8D6EB048C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86150"/>
            <a:ext cx="15119350" cy="2658840"/>
          </a:xfrm>
          <a:solidFill>
            <a:schemeClr val="accent1">
              <a:alpha val="1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8400" b="1" dirty="0">
                <a:latin typeface="Century Gothic" panose="020B0502020202020204" pitchFamily="34" charset="0"/>
              </a:rPr>
              <a:t>Реализованные мероприятия в районе Северное Тушино</a:t>
            </a:r>
          </a:p>
        </p:txBody>
      </p:sp>
      <p:sp>
        <p:nvSpPr>
          <p:cNvPr id="3" name="Прямоугольный треугольник 2"/>
          <p:cNvSpPr/>
          <p:nvPr/>
        </p:nvSpPr>
        <p:spPr>
          <a:xfrm rot="16200000">
            <a:off x="13991893" y="9553907"/>
            <a:ext cx="914417" cy="11614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17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35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219456" y="966151"/>
            <a:ext cx="5380481" cy="629355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СЗАО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район </a:t>
            </a:r>
            <a:r>
              <a:rPr lang="ru-RU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Северное Тушино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ул. Туристская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072879" y="73825"/>
            <a:ext cx="12981155" cy="70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 проведено благоустройство знакового объекта «сквер по ул. Туристской» 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15E5C3-04F5-4A3F-ADEC-483C1CA0D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28" y="6000079"/>
            <a:ext cx="4844485" cy="4598930"/>
          </a:xfrm>
          <a:prstGeom prst="rect">
            <a:avLst/>
          </a:prstGeom>
        </p:spPr>
      </p:pic>
      <p:pic>
        <p:nvPicPr>
          <p:cNvPr id="12" name="Рисунок 11" descr="C:\Users\rylov-ed\Desktop\К приезду Мэра ЮТ 22.06.2022\Справки по объектам\сквер\a678ab4e-95d6-4ec7-8057-e2b9994edb9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25" y="944693"/>
            <a:ext cx="9211188" cy="499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25" y="8495729"/>
            <a:ext cx="4323515" cy="2122330"/>
          </a:xfrm>
          <a:prstGeom prst="rect">
            <a:avLst/>
          </a:prstGeom>
        </p:spPr>
      </p:pic>
      <p:pic>
        <p:nvPicPr>
          <p:cNvPr id="15" name="Рисунок 14" descr="C:\Users\rylov-ed\Desktop\К приезду Мэра ЮТ 22.06.2022\Справки по объектам\сквер\d6b4d813-f835-4f6c-84f3-c479f59ac87b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01" y="5994571"/>
            <a:ext cx="4323515" cy="24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19318" y="9594030"/>
            <a:ext cx="843356" cy="1177617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19456" y="1576456"/>
          <a:ext cx="5380481" cy="8500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0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4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600" b="0" i="0" dirty="0">
                          <a:solidFill>
                            <a:srgbClr val="CC2222"/>
                          </a:solidFill>
                          <a:latin typeface="Century Gothic" panose="020B0502020202020204" pitchFamily="34" charset="0"/>
                        </a:rPr>
                        <a:t>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ГБУ «Жилищник района Северное Тушино»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66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125,4 </a:t>
                      </a:r>
                      <a:r>
                        <a:rPr lang="ru-RU" sz="1600" b="0" i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млн.руб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03652"/>
                  </a:ext>
                </a:extLst>
              </a:tr>
              <a:tr h="366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4,3 Га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366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6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2021 года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  <a:tr h="6767458">
                <a:tc>
                  <a:txBody>
                    <a:bodyPr/>
                    <a:lstStyle/>
                    <a:p>
                      <a:r>
                        <a:rPr lang="ru-RU" sz="1600" b="0" i="1" u="non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При формировании проекта благоустройства учтены пожелания жителей. </a:t>
                      </a:r>
                    </a:p>
                    <a:p>
                      <a:r>
                        <a:rPr lang="ru-RU" sz="1600" b="0" i="1" u="non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Работы выполнены в строгом соответствии с разработанным проектом благоустройства.</a:t>
                      </a:r>
                    </a:p>
                    <a:p>
                      <a:r>
                        <a:rPr lang="ru-RU" sz="1600" b="0" i="1" u="non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Работы проводились по заказу ГБУ «Жилищник района Северное Тушино» на основании государственного контракта подрядной организацией ООО «АЙТИСЕРВИС» в рамках реализации программы «Мой район».</a:t>
                      </a:r>
                    </a:p>
                    <a:p>
                      <a:endParaRPr lang="ru-RU" sz="1600" b="0" i="1" u="none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1" i="1" u="none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рамках проведения работ выполнено: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МАФы – 118 шт. (в. </a:t>
                      </a:r>
                      <a:r>
                        <a:rPr lang="ru-RU" sz="1600" b="0" i="0" u="none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скамейки 60 шт., урны 31 шт.)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дорожно-</a:t>
                      </a:r>
                      <a:r>
                        <a:rPr lang="ru-RU" sz="1600" b="0" i="0" u="none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тропиночная</a:t>
                      </a: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сеть из плитки – 6.387 кв.м. 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дорожно-</a:t>
                      </a:r>
                      <a:r>
                        <a:rPr lang="ru-RU" sz="1600" b="0" i="0" u="none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тропиночная</a:t>
                      </a: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сеть из покрытия «</a:t>
                      </a:r>
                      <a:r>
                        <a:rPr lang="ru-RU" sz="1600" b="0" i="0" u="none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Терравей</a:t>
                      </a: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 – 972 кв.м. 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АБП – 1.000 </a:t>
                      </a:r>
                      <a:r>
                        <a:rPr lang="ru-RU" sz="1600" b="0" i="0" u="none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газон – 34.720 кв.м.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кустарники – 1.402 шт.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цветник – 38 шт. (1.324 кв.м.)</a:t>
                      </a:r>
                    </a:p>
                    <a:p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деревья – 24 шт.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опоры освещения – 121 шт.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обустройство детских площадок – 2 шт.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обустройство музыкальной площадки – 1 шт.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обустройство площадка для тихого отдыха - 5 шт.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884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89C510-AE50-4100-8DC6-A320290CF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12" y="7960802"/>
            <a:ext cx="3796746" cy="2494544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528756"/>
              </p:ext>
            </p:extLst>
          </p:nvPr>
        </p:nvGraphicFramePr>
        <p:xfrm>
          <a:off x="7912759" y="7960802"/>
          <a:ext cx="6285841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5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4098">
                <a:tc>
                  <a:txBody>
                    <a:bodyPr/>
                    <a:lstStyle/>
                    <a:p>
                      <a:r>
                        <a:rPr lang="ru-RU" sz="1600" b="1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рамках проведения работ выполнено: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асфальтобетонного покрытия проездов 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асфальтобетонного покрытия тротуаров 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Замена дорожного бортового камня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Обустройство плиточного покрытия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газонов		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резинового покрытия детской площадки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Установка Малых архитектурных форм</a:t>
                      </a:r>
                      <a:endParaRPr lang="ru-RU" sz="1600" b="0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219456" y="966151"/>
            <a:ext cx="7571196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СЗАО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район </a:t>
            </a:r>
            <a:r>
              <a:rPr lang="ru-RU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Северное Тушино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089208" y="24838"/>
            <a:ext cx="12981155" cy="892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 </a:t>
            </a:r>
            <a:r>
              <a:rPr lang="ru-RU" sz="3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благоустроено 14 дворовых территорий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19456" y="1350568"/>
          <a:ext cx="7571196" cy="636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1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4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2021 году выполнены работы по благоустройству 14 дворовых территорий: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 17 к.1;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 17 к.2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 к.19; 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ул.21;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ул.23 к.1; 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ул.9 к.4;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ул.11 к.1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ул.11 к.2;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ул.13 к.1,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ул.13к.3; 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Туристская ул. 10 к.1;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Туристская ул.12 к.1;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Туристская ул.14 к.1; 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14.</a:t>
                      </a:r>
                      <a:r>
                        <a:rPr lang="ru-RU" sz="1600" b="0" i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Яна Райниса </a:t>
                      </a:r>
                      <a:r>
                        <a:rPr lang="ru-RU" sz="1600" b="0" i="0" kern="1200" noProof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бульв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2 к.1, 2 к.2, 2 к.3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376025"/>
                  </a:ext>
                </a:extLst>
              </a:tr>
              <a:tr h="458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ГБУ «Жилищник района Северное Тушино»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458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96 017,3  </a:t>
                      </a:r>
                      <a:r>
                        <a:rPr lang="ru-RU" sz="1600" b="0" i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млн.руб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03652"/>
                  </a:ext>
                </a:extLst>
              </a:tr>
              <a:tr h="458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 Га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458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6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2021 года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19318" y="9594030"/>
            <a:ext cx="843356" cy="117761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19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832DEA-F84C-4515-9433-2F9EAB2F9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36" y="1048778"/>
            <a:ext cx="6894587" cy="32954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64FAFA-22E0-47EE-AAE3-3EC3BE03D8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4" y="7960802"/>
            <a:ext cx="3612308" cy="24915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CA8A69-0874-436B-9E94-8FF3EB508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665" y="4514236"/>
            <a:ext cx="6916140" cy="32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63924" y="9525937"/>
            <a:ext cx="843356" cy="12376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ru-R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7260177" y="3262010"/>
            <a:ext cx="6722523" cy="4992990"/>
          </a:xfrm>
          <a:prstGeom prst="roundRect">
            <a:avLst>
              <a:gd name="adj" fmla="val 12261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6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Уважаемые Москвичи, жители Северо-Западного административного округа!</a:t>
            </a:r>
          </a:p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Третий год реализации нашей с вами программы.</a:t>
            </a:r>
          </a:p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Работа продолжается.</a:t>
            </a:r>
          </a:p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Вы – прекрасная команда.</a:t>
            </a:r>
          </a:p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Спасибо.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2CD36-C518-4A68-A266-89F1FA71C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779" r="-231"/>
          <a:stretch/>
        </p:blipFill>
        <p:spPr>
          <a:xfrm>
            <a:off x="1268526" y="2674181"/>
            <a:ext cx="4954474" cy="598168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85109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8341222" y="1973033"/>
          <a:ext cx="628582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7854">
                <a:tc>
                  <a:txBody>
                    <a:bodyPr/>
                    <a:lstStyle/>
                    <a:p>
                      <a:r>
                        <a:rPr lang="ru-RU" sz="1800" b="1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рамках проведения работ </a:t>
                      </a:r>
                      <a:r>
                        <a:rPr lang="ru-RU" sz="18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выполнены:</a:t>
                      </a:r>
                      <a:endParaRPr lang="ru-RU" sz="1800" b="1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асфальтобетонного покрытия проездов 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асфальтобетонного покрытия тротуаров 	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Замена дорожного бортового камня	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Обустройство плиточного покрытия	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Ремонт газонов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Ремонт резинового покрытия детской площадки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Установка Малых архитектурных форм</a:t>
                      </a:r>
                      <a:endParaRPr lang="ru-RU" sz="1800" b="0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219456" y="966151"/>
            <a:ext cx="7571196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089208" y="24838"/>
            <a:ext cx="12981155" cy="892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Благоустройство дворовых территорий в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2022 году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07318" y="1973033"/>
          <a:ext cx="7832344" cy="6308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2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5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году выполнены работы по благоустройству 14 дворовых территорий: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Яна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Райниса </a:t>
                      </a:r>
                      <a:r>
                        <a:rPr lang="ru-RU" sz="1800" b="0" i="0" kern="1200" noProof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бульв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6 к.3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Туристская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 8; Яна Райниса </a:t>
                      </a:r>
                      <a:r>
                        <a:rPr lang="ru-RU" sz="1800" b="0" i="0" kern="1200" noProof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бульв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10, 12, 8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15 к.3 </a:t>
                      </a:r>
                    </a:p>
                    <a:p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Туристская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 16 к.4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Туристская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ул., д. 10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1 к.5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12 к.1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14 к.1 </a:t>
                      </a:r>
                    </a:p>
                    <a:p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baseline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3 к.1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7 к.4 </a:t>
                      </a:r>
                    </a:p>
                    <a:p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7 к.5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Героев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Панфиловцев ул. 9 к.2 </a:t>
                      </a:r>
                    </a:p>
                    <a:p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Яна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Райниса 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бульвар 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 к.1 </a:t>
                      </a:r>
                    </a:p>
                    <a:p>
                      <a:r>
                        <a:rPr lang="en-US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</a:t>
                      </a:r>
                      <a:r>
                        <a:rPr lang="ru-RU" sz="1800" b="0" i="0" kern="1200" baseline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8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800" b="0" i="0" kern="1200" noProof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8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Лациса, д.7 к.1 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376025"/>
                  </a:ext>
                </a:extLst>
              </a:tr>
              <a:tr h="388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ГБУ «Автомобильные дороги</a:t>
                      </a:r>
                      <a:r>
                        <a:rPr lang="ru-RU" sz="1800" b="0" i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СЗАО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»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88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0</a:t>
                      </a: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55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ru-RU" sz="1800" b="0" i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млн.руб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03652"/>
                  </a:ext>
                </a:extLst>
              </a:tr>
              <a:tr h="388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23.26 Га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388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8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2022 года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19318" y="9581330"/>
            <a:ext cx="843356" cy="117761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22" y="4882550"/>
            <a:ext cx="6426363" cy="361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34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307318" y="5564452"/>
          <a:ext cx="7019544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9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6533">
                <a:tc>
                  <a:txBody>
                    <a:bodyPr/>
                    <a:lstStyle/>
                    <a:p>
                      <a:r>
                        <a:rPr lang="ru-RU" sz="1600" b="1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рамках проведения работ </a:t>
                      </a:r>
                      <a:r>
                        <a:rPr lang="ru-RU" sz="16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выполнены:</a:t>
                      </a:r>
                      <a:endParaRPr lang="ru-RU" sz="1600" b="1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асфальтобетонного покрытия проездов 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асфальтобетонного покрытия тротуаров 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Замена дорожного бортового камня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Обустройство плиточного покрытия	</a:t>
                      </a: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Ремонт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газонов</a:t>
                      </a:r>
                      <a:r>
                        <a:rPr lang="ru-RU" sz="1600" b="0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резинового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покрытия детской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площадки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Установка Малых архитектурных форм</a:t>
                      </a:r>
                      <a:endParaRPr lang="ru-RU" sz="1600" b="0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219456" y="966151"/>
            <a:ext cx="7571196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518913" y="24838"/>
            <a:ext cx="11852695" cy="892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Благоустройство дворовых территорий в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2023</a:t>
            </a:r>
            <a:r>
              <a:rPr kumimoji="0" lang="ru-RU" sz="3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году и план на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2024 год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07318" y="1397688"/>
          <a:ext cx="701954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9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0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 году </a:t>
                      </a: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выполнены работы </a:t>
                      </a: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благоустройству 9 дворовых территорий:</a:t>
                      </a:r>
                    </a:p>
                    <a:p>
                      <a:r>
                        <a:rPr lang="en-US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ул. 1 к.1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2.Вилиса Лациса ул. 1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3.Планерная ул. 5, 5 к.1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4.Планерная ул. 5 к.3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5.Планерная ул. 5 к.4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6.Планерная ул. 5 к.5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7.Планерная д.7к.1,3,4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8.Вилиса Лациса д.13к.1</a:t>
                      </a:r>
                    </a:p>
                    <a:p>
                      <a:r>
                        <a:rPr lang="ru-RU" sz="1600" b="0" i="0" kern="120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9.Вилиса Лациса ул. 17 к.2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376025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ГБУ «Автомобильные дороги</a:t>
                      </a:r>
                      <a:r>
                        <a:rPr lang="ru-RU" sz="1600" b="0" i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СЗАО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»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155 293,57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03652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11,2  Га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квартал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 года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19318" y="9581330"/>
            <a:ext cx="843356" cy="117761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7790652" y="1446676"/>
          <a:ext cx="6905747" cy="50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5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60440">
                <a:tc>
                  <a:txBody>
                    <a:bodyPr/>
                    <a:lstStyle/>
                    <a:p>
                      <a:r>
                        <a:rPr lang="ru-RU" sz="16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2024 году планируется благоустроить</a:t>
                      </a:r>
                      <a:r>
                        <a:rPr lang="ru-RU" sz="1600" b="1" i="0" kern="1200" baseline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14 </a:t>
                      </a: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дворовых территорий:</a:t>
                      </a:r>
                      <a:endParaRPr lang="ru-RU" sz="1600" b="0" i="0" kern="1200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 ул. </a:t>
                      </a: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ул., д. 43, к. 1</a:t>
                      </a:r>
                    </a:p>
                    <a:p>
                      <a:pPr marL="342900" indent="-342900">
                        <a:buAutoNum type="arabicPeriod" startAt="2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ул., д. 22, к. 1</a:t>
                      </a:r>
                    </a:p>
                    <a:p>
                      <a:pPr marL="342900" indent="-342900">
                        <a:buAutoNum type="arabicPeriod" startAt="3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ул., д. 22, к. 2, д. 22, к. 3, д. 22, к. 4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 ул. </a:t>
                      </a: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Лациса, д. 35</a:t>
                      </a:r>
                    </a:p>
                    <a:p>
                      <a:pPr marL="342900" indent="-342900">
                        <a:buAutoNum type="arabicPeriod" startAt="5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 </a:t>
                      </a: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Лациса, д. 33 к.1</a:t>
                      </a:r>
                    </a:p>
                    <a:p>
                      <a:pPr marL="342900" indent="-342900">
                        <a:buAutoNum type="arabicPeriod" startAt="6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 Героев Панфиловцев, д. 6, к1</a:t>
                      </a:r>
                    </a:p>
                    <a:p>
                      <a:pPr marL="342900" indent="-342900">
                        <a:buAutoNum type="arabicPeriod" startAt="7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Ул. </a:t>
                      </a: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., д. 37, к.1</a:t>
                      </a:r>
                    </a:p>
                    <a:p>
                      <a:pPr marL="342900" indent="-342900">
                        <a:buAutoNum type="arabicPeriod" startAt="8"/>
                      </a:pP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ул., д. 39</a:t>
                      </a:r>
                    </a:p>
                    <a:p>
                      <a:pPr marL="342900" indent="-342900">
                        <a:buAutoNum type="arabicPeriod" startAt="9"/>
                      </a:pP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ул. 31 к.1</a:t>
                      </a:r>
                    </a:p>
                    <a:p>
                      <a:pPr marL="342900" indent="-342900">
                        <a:buAutoNum type="arabicPeriod" startAt="10"/>
                      </a:pP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ул. 31 к.2</a:t>
                      </a:r>
                    </a:p>
                    <a:p>
                      <a:pPr marL="342900" indent="-342900">
                        <a:buAutoNum type="arabicPeriod" startAt="11"/>
                      </a:pPr>
                      <a:r>
                        <a:rPr lang="ru-RU" sz="1600" b="0" i="0" kern="1200" noProof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Вилиса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Лациса ул., д. 41</a:t>
                      </a:r>
                    </a:p>
                    <a:p>
                      <a:pPr marL="342900" indent="-342900">
                        <a:buAutoNum type="arabicPeriod" startAt="12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Героев Панфиловцев ул. 6 к.3; Фомичевой ул. 5 к.2</a:t>
                      </a:r>
                    </a:p>
                    <a:p>
                      <a:pPr marL="342900" indent="-342900">
                        <a:buAutoNum type="arabicPeriod" startAt="13"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Фомичевой ул. 3 стр.1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14.</a:t>
                      </a:r>
                      <a:r>
                        <a:rPr lang="ru-RU" sz="1600" b="0" i="0" kern="1200" baseline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Фомичевой ул. 16 к.1, 16 к.2, 16 к.3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Заказчик: 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ГБУ «Автомобильные дороги»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Финансирование: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Общая</a:t>
                      </a:r>
                      <a:r>
                        <a:rPr lang="ru-RU" sz="1600" b="1" i="0" kern="1200" baseline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площадь: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1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600" b="0" i="0" kern="120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квартал 2024</a:t>
                      </a:r>
                      <a:r>
                        <a:rPr lang="ru-RU" sz="1600" b="0" i="0" kern="1200" baseline="0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года</a:t>
                      </a:r>
                      <a:endParaRPr lang="ru-RU" sz="1600" b="0" i="0" kern="120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0" y="7469385"/>
            <a:ext cx="5498200" cy="3008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30" y="6731828"/>
            <a:ext cx="6363157" cy="35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219456" y="1348972"/>
            <a:ext cx="7734372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138195" y="33004"/>
            <a:ext cx="12981155" cy="147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 проведено комплексное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благоустройство детских площадок с устройством спортивных площадок и беседок со спортивными тренажерами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325118"/>
              </p:ext>
            </p:extLst>
          </p:nvPr>
        </p:nvGraphicFramePr>
        <p:xfrm>
          <a:off x="219455" y="1790539"/>
          <a:ext cx="7734373" cy="577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4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0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ГБУ «Жилищник района Северное Тушино»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750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кв. 2021 года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  <a:tr h="4683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 территории района Северное Тушино расположены: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292 – Детские площадки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45 – Спортивных площадок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2021 году проведено комплексное благоустройство 11 детских и </a:t>
                      </a:r>
                      <a:b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спортивных</a:t>
                      </a:r>
                      <a:r>
                        <a:rPr lang="ru-RU" sz="1600" b="1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площадок. В 2022 – проведено благоустройство </a:t>
                      </a:r>
                      <a:br>
                        <a:rPr lang="ru-RU" sz="1600" b="1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b="1" i="0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 детских и 5 спортивных площадок. В 2023 – проводится благоустройство 9 детских площадок и 2 спортивных площадок.</a:t>
                      </a:r>
                      <a:endParaRPr lang="ru-RU" sz="16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Адресный перечь по комплексному благоустройству дворовых территорий формируется ежегодно на последующий календарный год.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При формировании адресного перечня учитывается техническое состояние малых архитектурных форм, установленных на дворовой территории, состояние (отсутствие) резинового покрытия на детской площадке, состояние асфальтобетонного покрытия, а также год проведения последних </a:t>
                      </a:r>
                      <a:r>
                        <a:rPr lang="ru-RU" sz="15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благоустроительных</a:t>
                      </a:r>
                      <a:r>
                        <a:rPr lang="ru-RU" sz="15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работ на территории. Адресный перечень по благоустройству дворовых территорий согласовывается с Советом депутатов муниципального округа Северное Тушино в установленном порядке.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При разработке проектов благоустройства учитывается пожелания жителей в том числе и по созданию спортивного кластера на действующих площадках или создание нового.</a:t>
                      </a:r>
                      <a:endParaRPr lang="ru-RU" sz="15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60669" y="9535381"/>
            <a:ext cx="843356" cy="1269515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208" r="16936" b="9628"/>
          <a:stretch/>
        </p:blipFill>
        <p:spPr>
          <a:xfrm>
            <a:off x="8134881" y="7607683"/>
            <a:ext cx="5174719" cy="29805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722" b="45058"/>
          <a:stretch/>
        </p:blipFill>
        <p:spPr>
          <a:xfrm>
            <a:off x="219456" y="7624012"/>
            <a:ext cx="7571195" cy="2964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8" b="15542"/>
          <a:stretch/>
        </p:blipFill>
        <p:spPr>
          <a:xfrm>
            <a:off x="8465082" y="1552880"/>
            <a:ext cx="6457099" cy="2734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" b="21011"/>
          <a:stretch/>
        </p:blipFill>
        <p:spPr>
          <a:xfrm>
            <a:off x="8249181" y="4406380"/>
            <a:ext cx="6457099" cy="30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800101" y="1047975"/>
            <a:ext cx="7628313" cy="384419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СЗАО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район </a:t>
            </a:r>
            <a:r>
              <a:rPr lang="ru-RU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Северное Тушино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121866" y="0"/>
            <a:ext cx="12541549" cy="909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 решен вопрос Размещение МФЦ окружного значения</a:t>
            </a:r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ТРЦ «Калейдоскоп»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39696"/>
              </p:ext>
            </p:extLst>
          </p:nvPr>
        </p:nvGraphicFramePr>
        <p:xfrm>
          <a:off x="800101" y="1432394"/>
          <a:ext cx="7628314" cy="8014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8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Департамент капитального ремонта г. Москвы.</a:t>
                      </a:r>
                      <a:endParaRPr lang="ru-RU" sz="18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37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2,7 тыс. кв. м.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337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Дата открытия: 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июль 2022 года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  <a:tr h="691706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новом офисе для заявителей доступны зона приема сотрудниками ОВМ, кабинет для регистрации брака, подразделение ГИБДД, услуги для юридических лиц и индивидуальных предпринимателей. Всего организовано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81 окно приема граждан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Для посетителей с детьми сделана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комнату матери и ребенка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а также просторный игровой уголок с элементами интерактива, для проверки базовых показателей здоровья можно воспользоваться специальным кабинетом и диагностическим комплексом. Для приема заявителей создано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60 окон для сотрудников центра Госуслуг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 — для отдела по вопросам миграции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— для ГИБДД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в том числе 2 окна  увеличенного размера для людей с ограниченными возможностями здоровья.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Помещение оснащено коммунальными и охранными системами по современными стандартам. В экстренных ситуациях система оповещения и управления эвакуацией будет дублировать визуальную информацию. 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Для удобства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маломобильных граждан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в здании оборудован специальный туалет с кнопкой вызова сотрудников. 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Для незрячих и слабовидящих установлены тактильные индикаторы и мнемосхемы. 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Сориентироваться и не заблудиться в торговом центре помогут настенные, напольные и потолочные указатели.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827" y="1019400"/>
            <a:ext cx="5594350" cy="3070000"/>
          </a:xfrm>
          <a:prstGeom prst="rect">
            <a:avLst/>
          </a:prstGeom>
          <a:noFill/>
        </p:spPr>
      </p:pic>
      <p:pic>
        <p:nvPicPr>
          <p:cNvPr id="18" name="Рисунок 17" descr="C:\Users\Sumatokhina-nv\AppData\Local\Microsoft\Windows\INetCache\Content.Word\7bff13f7-1ed8-4859-8123-bd40c68bb75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26557" r="1327" b="7848"/>
          <a:stretch/>
        </p:blipFill>
        <p:spPr bwMode="auto">
          <a:xfrm>
            <a:off x="8686800" y="4313376"/>
            <a:ext cx="5595615" cy="2951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Sumatokhina-nv\AppData\Local\Microsoft\Windows\INetCache\Content.Word\aa16dd4a-0b06-487b-aedd-9b87969dadd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0" r="3503" b="15759"/>
          <a:stretch/>
        </p:blipFill>
        <p:spPr bwMode="auto">
          <a:xfrm>
            <a:off x="8610601" y="7492888"/>
            <a:ext cx="5321300" cy="2855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A638B6FA-3B13-4BEB-BCE0-7C25C2923895}"/>
              </a:ext>
            </a:extLst>
          </p:cNvPr>
          <p:cNvSpPr/>
          <p:nvPr/>
        </p:nvSpPr>
        <p:spPr>
          <a:xfrm>
            <a:off x="10922324" y="7488376"/>
            <a:ext cx="3009577" cy="318770"/>
          </a:xfrm>
          <a:prstGeom prst="roundRect">
            <a:avLst>
              <a:gd name="adj" fmla="val 3609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5951" rtlCol="0" anchor="t"/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Кабинет для регистрации брака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638B6FA-3B13-4BEB-BCE0-7C25C2923895}"/>
              </a:ext>
            </a:extLst>
          </p:cNvPr>
          <p:cNvSpPr/>
          <p:nvPr/>
        </p:nvSpPr>
        <p:spPr>
          <a:xfrm>
            <a:off x="12024990" y="4318197"/>
            <a:ext cx="2257425" cy="295275"/>
          </a:xfrm>
          <a:prstGeom prst="roundRect">
            <a:avLst>
              <a:gd name="adj" fmla="val 3609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5951" rtlCol="0" anchor="t"/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Зона приема граждан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824FDDAE-3CB5-4F7A-91DF-41BE0267DFAE}"/>
              </a:ext>
            </a:extLst>
          </p:cNvPr>
          <p:cNvSpPr/>
          <p:nvPr/>
        </p:nvSpPr>
        <p:spPr>
          <a:xfrm>
            <a:off x="11761227" y="1040382"/>
            <a:ext cx="2779950" cy="312981"/>
          </a:xfrm>
          <a:prstGeom prst="roundRect">
            <a:avLst>
              <a:gd name="adj" fmla="val 3609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5951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Существующие положение</a:t>
            </a:r>
          </a:p>
        </p:txBody>
      </p:sp>
      <p:sp>
        <p:nvSpPr>
          <p:cNvPr id="29" name="Прямоугольный треугольник 28"/>
          <p:cNvSpPr/>
          <p:nvPr/>
        </p:nvSpPr>
        <p:spPr>
          <a:xfrm rot="16200000">
            <a:off x="13882671" y="9467833"/>
            <a:ext cx="989013" cy="128114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23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37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127041" y="1519361"/>
            <a:ext cx="5117819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 Bold" panose="020B0502020203020203" pitchFamily="34" charset="0"/>
              </a:rPr>
              <a:t>СЗАО, район Северное Тушино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44825" y="57495"/>
            <a:ext cx="13241868" cy="912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В рамках выполнения программы избирательной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кампании в 2023 году выполнено обустройство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лыжероллерной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трассы на территории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Алешкинского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леса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27039" y="2060783"/>
          <a:ext cx="511782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Заказчик</a:t>
                      </a:r>
                      <a:r>
                        <a:rPr lang="ru-RU" sz="1600" b="0" i="0" dirty="0">
                          <a:solidFill>
                            <a:srgbClr val="CC2222"/>
                          </a:solidFill>
                          <a:latin typeface="Century Gothic" panose="020B0502020202020204" pitchFamily="34" charset="0"/>
                        </a:rPr>
                        <a:t>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ГБУ «Автомобильные дороги СЗАО»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281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114,4 </a:t>
                      </a:r>
                      <a:r>
                        <a:rPr lang="ru-RU" sz="1600" b="0" i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млн.руб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03652"/>
                  </a:ext>
                </a:extLst>
              </a:tr>
              <a:tr h="281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 Га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Протяженность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-6 900 метров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281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Срок завершения работ: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15.04.2023 – 15.09.2023 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  <a:tr h="281263">
                <a:tc>
                  <a:txBody>
                    <a:bodyPr/>
                    <a:lstStyle/>
                    <a:p>
                      <a:endParaRPr lang="ru-RU" sz="1600" b="0" i="0" u="none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127040" y="3708128"/>
          <a:ext cx="511782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7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5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Выполненные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работы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устройство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бортового камня - 15610 м </a:t>
                      </a:r>
                      <a:r>
                        <a:rPr lang="ru-RU" sz="16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пог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устройство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асфальтобетонного покрытия – 34900 м2;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устройство газона – 23850 м2;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установка малых архитектурных форм - 33 </a:t>
                      </a:r>
                      <a:r>
                        <a:rPr lang="ru-RU" sz="1600" b="0" i="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-количество опор наружного освещения-363 шт.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Ремонт мостов-4 шт.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60" y="1410289"/>
            <a:ext cx="3926506" cy="4831747"/>
          </a:xfrm>
          <a:prstGeom prst="rect">
            <a:avLst/>
          </a:prstGeom>
        </p:spPr>
      </p:pic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BE5D7712-97F3-4C8A-850C-16662F571F36}"/>
              </a:ext>
            </a:extLst>
          </p:cNvPr>
          <p:cNvSpPr/>
          <p:nvPr/>
        </p:nvSpPr>
        <p:spPr>
          <a:xfrm rot="16200000">
            <a:off x="13934779" y="9509493"/>
            <a:ext cx="863547" cy="1326501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white"/>
                </a:solidFill>
                <a:latin typeface="Arial"/>
              </a:rPr>
              <a:t>24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0" y="1950898"/>
            <a:ext cx="5913485" cy="38380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87D73E-1962-8EE9-31EA-69645EADF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39" y="6589489"/>
            <a:ext cx="5364620" cy="383361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порт, на открытом воздухе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A261D32-1E4C-1342-F93F-F4EE2A76DF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95" y="6418865"/>
            <a:ext cx="4972589" cy="3438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420" y="6166723"/>
            <a:ext cx="4274595" cy="320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15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E0B19-BE39-FC4F-9AF3-8D6EB048C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67099"/>
            <a:ext cx="15119350" cy="3619499"/>
          </a:xfrm>
          <a:solidFill>
            <a:schemeClr val="accent1">
              <a:alpha val="10000"/>
            </a:schemeClr>
          </a:solidFill>
        </p:spPr>
        <p:txBody>
          <a:bodyPr>
            <a:normAutofit/>
          </a:bodyPr>
          <a:lstStyle/>
          <a:p>
            <a:r>
              <a:rPr lang="ru-RU" sz="8400" b="1" dirty="0">
                <a:latin typeface="Century Gothic" panose="020B0502020202020204" pitchFamily="34" charset="0"/>
              </a:rPr>
              <a:t>Мероприятия, находящиеся в процессе исполнения</a:t>
            </a:r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BE5D7712-97F3-4C8A-850C-16662F571F36}"/>
              </a:ext>
            </a:extLst>
          </p:cNvPr>
          <p:cNvSpPr/>
          <p:nvPr/>
        </p:nvSpPr>
        <p:spPr>
          <a:xfrm rot="16200000">
            <a:off x="13915693" y="9477707"/>
            <a:ext cx="914417" cy="13138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white"/>
                </a:solidFill>
                <a:latin typeface="Arial"/>
              </a:rPr>
              <a:t>25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94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189823" y="1907947"/>
            <a:ext cx="7628313" cy="601688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СЗАО, район Куркино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104572" y="24837"/>
            <a:ext cx="13014778" cy="151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Строительство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отстойно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-разворотной площадки на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Машкинском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шоссе и развитие сети общественного транспорта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76204"/>
              </p:ext>
            </p:extLst>
          </p:nvPr>
        </p:nvGraphicFramePr>
        <p:xfrm>
          <a:off x="189823" y="2496935"/>
          <a:ext cx="760291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2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8803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информации ГУП «</a:t>
                      </a:r>
                      <a:r>
                        <a:rPr lang="ru-RU" sz="1800" b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Мосгортранс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  ориентировочный срок публикации закупки по строительству ОРП на </a:t>
                      </a:r>
                      <a:r>
                        <a:rPr lang="ru-RU" sz="1800" b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Машкинском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шоссе, вл. 38 (САО, р-н </a:t>
                      </a:r>
                      <a:r>
                        <a:rPr lang="ru-RU" sz="1800" b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Молжаниновский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 - 2  кв. 2023 года.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Начало работ было запланировано на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кв. 202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года.</a:t>
                      </a:r>
                    </a:p>
                    <a:p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итогу реализации проекта улучшится транспортная доступность за счет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увеличения автопарка, возможно создание новых маршрутов движения, появится воз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можно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сть реализации  городского проекта «Новая модель коммерческих перевозок» (синие маршрутки) и создание внутрирайонного маршрута общественного транспорта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</a:tbl>
          </a:graphicData>
        </a:graphic>
      </p:graphicFrame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846" y="1012223"/>
            <a:ext cx="7043371" cy="4656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AA0D6F-1AFB-4127-BCBF-113D1BC6042C}"/>
              </a:ext>
            </a:extLst>
          </p:cNvPr>
          <p:cNvSpPr txBox="1"/>
          <p:nvPr/>
        </p:nvSpPr>
        <p:spPr>
          <a:xfrm>
            <a:off x="8763042" y="2011698"/>
            <a:ext cx="3733758" cy="8060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lIns="27000" tIns="27000" rIns="27000" bIns="2700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Строительство ОРП на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Машкинском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шоссе, вл. 38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(САО, р-н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Молжаниновский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A568B89-CD3F-A246-8664-B78B5FC6688F}"/>
              </a:ext>
            </a:extLst>
          </p:cNvPr>
          <p:cNvCxnSpPr>
            <a:cxnSpLocks/>
          </p:cNvCxnSpPr>
          <p:nvPr/>
        </p:nvCxnSpPr>
        <p:spPr>
          <a:xfrm>
            <a:off x="10407238" y="2817713"/>
            <a:ext cx="102734" cy="376609"/>
          </a:xfrm>
          <a:prstGeom prst="straightConnector1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8525"/>
          <a:stretch/>
        </p:blipFill>
        <p:spPr>
          <a:xfrm>
            <a:off x="46003" y="5789815"/>
            <a:ext cx="12067450" cy="4810125"/>
          </a:xfrm>
          <a:prstGeom prst="rect">
            <a:avLst/>
          </a:prstGeom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27424" y="9576737"/>
            <a:ext cx="843356" cy="11614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11620" y="7457563"/>
            <a:ext cx="673059" cy="4357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84679" y="7410307"/>
            <a:ext cx="2141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Место размещения ОРП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5675086" y="7547429"/>
            <a:ext cx="5544457" cy="1349828"/>
          </a:xfrm>
          <a:custGeom>
            <a:avLst/>
            <a:gdLst>
              <a:gd name="connsiteX0" fmla="*/ 0 w 5515428"/>
              <a:gd name="connsiteY0" fmla="*/ 58057 h 1349828"/>
              <a:gd name="connsiteX1" fmla="*/ 217714 w 5515428"/>
              <a:gd name="connsiteY1" fmla="*/ 1349828 h 1349828"/>
              <a:gd name="connsiteX2" fmla="*/ 5515428 w 5515428"/>
              <a:gd name="connsiteY2" fmla="*/ 1016000 h 1349828"/>
              <a:gd name="connsiteX3" fmla="*/ 4455885 w 5515428"/>
              <a:gd name="connsiteY3" fmla="*/ 0 h 1349828"/>
              <a:gd name="connsiteX4" fmla="*/ 0 w 5515428"/>
              <a:gd name="connsiteY4" fmla="*/ 58057 h 1349828"/>
              <a:gd name="connsiteX0" fmla="*/ 0 w 5544457"/>
              <a:gd name="connsiteY0" fmla="*/ 58057 h 1349828"/>
              <a:gd name="connsiteX1" fmla="*/ 217714 w 5544457"/>
              <a:gd name="connsiteY1" fmla="*/ 1349828 h 1349828"/>
              <a:gd name="connsiteX2" fmla="*/ 5544457 w 5544457"/>
              <a:gd name="connsiteY2" fmla="*/ 1233715 h 1349828"/>
              <a:gd name="connsiteX3" fmla="*/ 4455885 w 5544457"/>
              <a:gd name="connsiteY3" fmla="*/ 0 h 1349828"/>
              <a:gd name="connsiteX4" fmla="*/ 0 w 5544457"/>
              <a:gd name="connsiteY4" fmla="*/ 58057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4457" h="1349828">
                <a:moveTo>
                  <a:pt x="0" y="58057"/>
                </a:moveTo>
                <a:lnTo>
                  <a:pt x="217714" y="1349828"/>
                </a:lnTo>
                <a:lnTo>
                  <a:pt x="5544457" y="1233715"/>
                </a:lnTo>
                <a:lnTo>
                  <a:pt x="4455885" y="0"/>
                </a:lnTo>
                <a:lnTo>
                  <a:pt x="0" y="58057"/>
                </a:lnTo>
                <a:close/>
              </a:path>
            </a:pathLst>
          </a:custGeom>
          <a:solidFill>
            <a:srgbClr val="CC2222">
              <a:alpha val="7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8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328"/>
          <p:cNvSpPr/>
          <p:nvPr/>
        </p:nvSpPr>
        <p:spPr>
          <a:xfrm>
            <a:off x="1282890" y="-16328"/>
            <a:ext cx="13019964" cy="4902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кампании, осуществлен контроль </a:t>
            </a:r>
            <a:r>
              <a:rPr lang="ru-RU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дозаселения</a:t>
            </a: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домов новостроек по адресам: ул. Туристская, д.14,  и ул. </a:t>
            </a:r>
            <a:r>
              <a:rPr lang="ru-RU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Вилиса</a:t>
            </a: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Лациса, д.38, корп.1,2 с расселением МКД по адресу: ул. Туристская, д.27. корп.2 рамках реализации Программы реновации жилищного фонда в городе Москве</a:t>
            </a:r>
          </a:p>
          <a:p>
            <a:pPr lvl="0">
              <a:defRPr/>
            </a:pPr>
            <a:endParaRPr lang="ru-RU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ru-RU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30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1A23EB45-E147-4ACC-88C8-2DD669EF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19273"/>
            <a:ext cx="784863" cy="7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86160" y="9547125"/>
            <a:ext cx="843356" cy="1185879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Arial"/>
              </a:rPr>
              <a:t>27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456389-F1BB-422E-AE42-733BD8529AD5}"/>
              </a:ext>
            </a:extLst>
          </p:cNvPr>
          <p:cNvSpPr/>
          <p:nvPr/>
        </p:nvSpPr>
        <p:spPr>
          <a:xfrm>
            <a:off x="1419367" y="2805957"/>
            <a:ext cx="126105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период с июня 2023 года по январь 2024 года проводилась работа по переселению жителей многоквартирного дома по адресу: Туристская ул., д. 27, корп. 2 в рамках реализации Программы реновации жилищного фонда в городе Москве, переселение которого изначально было запланировано на 2029-2032 годы, но было принято решение о </a:t>
            </a:r>
            <a:r>
              <a:rPr lang="ru-RU" dirty="0" err="1"/>
              <a:t>дозаселении</a:t>
            </a:r>
            <a:r>
              <a:rPr lang="ru-RU" dirty="0"/>
              <a:t> ранее введенных в эксплуатацию домов-новостроек по адресам: Туристская ул., д. 14 и ул. </a:t>
            </a:r>
            <a:r>
              <a:rPr lang="ru-RU" dirty="0" err="1"/>
              <a:t>Вилиса</a:t>
            </a:r>
            <a:r>
              <a:rPr lang="ru-RU" dirty="0"/>
              <a:t> Лациса, д. 38, корп. 1, 2. </a:t>
            </a:r>
          </a:p>
          <a:p>
            <a:pPr algn="just"/>
            <a:r>
              <a:rPr lang="ru-RU" dirty="0"/>
              <a:t>Всего была переселена 61 семья (в том числе расселена 1 коммунальная квартира), в доме 14 на Туристской ул. жителям предоставлено 45 квартир, в доме 38 на ул. </a:t>
            </a:r>
            <a:r>
              <a:rPr lang="ru-RU" dirty="0" err="1"/>
              <a:t>Вилиса</a:t>
            </a:r>
            <a:r>
              <a:rPr lang="ru-RU" dirty="0"/>
              <a:t> Лациса – 9 квартир в корпусе 1 и 7 квартир в корпусе 2.</a:t>
            </a:r>
          </a:p>
          <a:p>
            <a:pPr algn="just"/>
            <a:r>
              <a:rPr lang="ru-RU" dirty="0"/>
              <a:t>По состоянию на 08.02.2024 многоквартирный дом по адресу: Туристская ул., д. 27, корп. 2 полностью отселен, отключен от инженерных коммуникаций и передано </a:t>
            </a:r>
            <a:r>
              <a:rPr lang="ru-RU" dirty="0" smtClean="0"/>
              <a:t>здание </a:t>
            </a:r>
            <a:r>
              <a:rPr lang="ru-RU" dirty="0"/>
              <a:t>генподрядной организации под снос. </a:t>
            </a:r>
          </a:p>
        </p:txBody>
      </p:sp>
    </p:spTree>
    <p:extLst>
      <p:ext uri="{BB962C8B-B14F-4D97-AF65-F5344CB8AC3E}">
        <p14:creationId xmlns:p14="http://schemas.microsoft.com/office/powerpoint/2010/main" val="1434746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313353" y="1106646"/>
            <a:ext cx="7516169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Тушино,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ул. Героев Панфиловцев, вл.31</a:t>
            </a:r>
            <a:endParaRPr lang="ru-RU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92358" y="-2858"/>
            <a:ext cx="13226992" cy="1076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кампании, осуществляется контроль строительства дома  по программе реновации в районе Северное Тушино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2746907-C129-4B6A-9D77-F9740F1B23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352" y="1554313"/>
          <a:ext cx="7516170" cy="3428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Застройщик: 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Московский фонд реновации жилой застройки</a:t>
                      </a: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городской бюджет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3365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Начало работ: </a:t>
                      </a:r>
                      <a:r>
                        <a:rPr lang="ru-RU" sz="1800" b="0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022 год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86904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83 557,4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Этажность: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(4 корпуса, 12 секций) 11-14-21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+ подземный гараж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39805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квартир: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719 квартиры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18306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Подземный паркинг: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273 (подземная парковка)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86733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Срок ввода:  </a:t>
                      </a:r>
                      <a:r>
                        <a:rPr lang="en-US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en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квартал 2024 года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51444"/>
                  </a:ext>
                </a:extLst>
              </a:tr>
              <a:tr h="38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spc="-1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8643"/>
                  </a:ext>
                </a:extLst>
              </a:tr>
            </a:tbl>
          </a:graphicData>
        </a:graphic>
      </p:graphicFrame>
      <p:pic>
        <p:nvPicPr>
          <p:cNvPr id="30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1A23EB45-E147-4ACC-88C8-2DD669EF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19273"/>
            <a:ext cx="784863" cy="7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21944" y="9581706"/>
            <a:ext cx="843356" cy="1122857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Arial"/>
              </a:rPr>
              <a:t>28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617D59-0EE0-44E7-B3C7-AD1C5D4B0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4" y="5953731"/>
            <a:ext cx="4591715" cy="4462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D878BC-302F-4F43-B330-486BA7289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84" y="1430936"/>
            <a:ext cx="4439315" cy="43139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A17406-A291-4F65-B8CA-716A36938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30" y="5143500"/>
            <a:ext cx="7628182" cy="5363992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BB08483-5191-481D-AC86-570E417D2C37}"/>
              </a:ext>
            </a:extLst>
          </p:cNvPr>
          <p:cNvSpPr/>
          <p:nvPr/>
        </p:nvSpPr>
        <p:spPr>
          <a:xfrm>
            <a:off x="10735619" y="953656"/>
            <a:ext cx="3184674" cy="32918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Существующее 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635881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228409" y="982999"/>
            <a:ext cx="8371513" cy="431537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Тушино,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ул. Героев Панфиловцев д.39, корп.2</a:t>
            </a:r>
            <a:endParaRPr lang="ru-RU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92358" y="-19186"/>
            <a:ext cx="13184620" cy="1002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кампании, осуществляется  контроль строительства дома  по программе реновации в районе Северное Тушино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2746907-C129-4B6A-9D77-F9740F1B23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408" y="1350571"/>
          <a:ext cx="837151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Застройщик: 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Московский фонд реновации жилой застройки</a:t>
                      </a: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11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городской бюджет ( млн руб.)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336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Начало работ: 2023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86904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28 429,16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Этажность: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(2 корпуса, 2 секции): 17-19 + подземный гараж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3980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квартир: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 243 квартиры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18306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Подземный паркинг: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157 (подземная парковка)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86733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Срок ввода:  </a:t>
                      </a:r>
                      <a:r>
                        <a:rPr lang="en-US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квартал 2025 года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51444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8643"/>
                  </a:ext>
                </a:extLst>
              </a:tr>
            </a:tbl>
          </a:graphicData>
        </a:graphic>
      </p:graphicFrame>
      <p:pic>
        <p:nvPicPr>
          <p:cNvPr id="30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1A23EB45-E147-4ACC-88C8-2DD669EF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19273"/>
            <a:ext cx="784863" cy="7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DB1AEBD0-F695-42E8-A6DE-908EA91ECDB2}"/>
              </a:ext>
            </a:extLst>
          </p:cNvPr>
          <p:cNvSpPr/>
          <p:nvPr/>
        </p:nvSpPr>
        <p:spPr>
          <a:xfrm>
            <a:off x="10763728" y="982999"/>
            <a:ext cx="2932410" cy="356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Существующее положение</a:t>
            </a:r>
          </a:p>
        </p:txBody>
      </p:sp>
      <p:sp>
        <p:nvSpPr>
          <p:cNvPr id="29" name="Прямоугольный треугольник 28"/>
          <p:cNvSpPr/>
          <p:nvPr/>
        </p:nvSpPr>
        <p:spPr>
          <a:xfrm rot="16200000">
            <a:off x="13986160" y="9547125"/>
            <a:ext cx="843356" cy="1185879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schemeClr val="bg1"/>
                </a:solidFill>
                <a:latin typeface="Arial"/>
              </a:rPr>
              <a:t>29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7105A-85FA-4F85-9D0C-3E0DB9F9F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9" y="4844955"/>
            <a:ext cx="8574398" cy="54863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C03277-29FE-4375-A53F-E01A39B29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38048" y="1676439"/>
            <a:ext cx="5245990" cy="39344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2AD1E2-6D48-451D-82D2-0C08C8C90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049" y="5783893"/>
            <a:ext cx="5263834" cy="42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1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6066" y="114559"/>
            <a:ext cx="11164326" cy="969873"/>
          </a:xfrm>
          <a:prstGeom prst="rect">
            <a:avLst/>
          </a:prstGeom>
        </p:spPr>
        <p:txBody>
          <a:bodyPr vert="horz" wrap="square" lIns="0" tIns="12060" rIns="0" bIns="0" rtlCol="0">
            <a:spAutoFit/>
          </a:bodyPr>
          <a:lstStyle/>
          <a:p>
            <a:pPr algn="ctr" defTabSz="914034">
              <a:spcBef>
                <a:spcPts val="95"/>
              </a:spcBef>
            </a:pPr>
            <a:r>
              <a:rPr lang="ru-RU" sz="3099" b="1" spc="-5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Информация о деятельности за период с  26.07.2023 г. по 25.07.2024 г.</a:t>
            </a:r>
            <a:endParaRPr sz="3099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718" y="126365"/>
            <a:ext cx="671802" cy="79976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804901" y="9733156"/>
            <a:ext cx="1205906" cy="842926"/>
          </a:xfrm>
          <a:custGeom>
            <a:avLst/>
            <a:gdLst/>
            <a:ahLst/>
            <a:cxnLst/>
            <a:rect l="l" t="t" r="r" b="b"/>
            <a:pathLst>
              <a:path w="970915" h="843279">
                <a:moveTo>
                  <a:pt x="970788" y="0"/>
                </a:moveTo>
                <a:lnTo>
                  <a:pt x="0" y="842771"/>
                </a:lnTo>
                <a:lnTo>
                  <a:pt x="970788" y="842771"/>
                </a:lnTo>
                <a:lnTo>
                  <a:pt x="9707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defTabSz="914034"/>
            <a:endParaRPr sz="1799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64000" y="1549057"/>
            <a:ext cx="10156507" cy="2304082"/>
            <a:chOff x="5170804" y="1548256"/>
            <a:chExt cx="8807450" cy="2305050"/>
          </a:xfrm>
        </p:grpSpPr>
        <p:sp>
          <p:nvSpPr>
            <p:cNvPr id="6" name="object 6"/>
            <p:cNvSpPr/>
            <p:nvPr/>
          </p:nvSpPr>
          <p:spPr>
            <a:xfrm>
              <a:off x="5173979" y="1551431"/>
              <a:ext cx="8801100" cy="2298700"/>
            </a:xfrm>
            <a:custGeom>
              <a:avLst/>
              <a:gdLst/>
              <a:ahLst/>
              <a:cxnLst/>
              <a:rect l="l" t="t" r="r" b="b"/>
              <a:pathLst>
                <a:path w="8801100" h="2298700">
                  <a:moveTo>
                    <a:pt x="8418068" y="0"/>
                  </a:moveTo>
                  <a:lnTo>
                    <a:pt x="0" y="0"/>
                  </a:lnTo>
                  <a:lnTo>
                    <a:pt x="0" y="2298192"/>
                  </a:lnTo>
                  <a:lnTo>
                    <a:pt x="8418068" y="2298192"/>
                  </a:lnTo>
                  <a:lnTo>
                    <a:pt x="8466122" y="2295208"/>
                  </a:lnTo>
                  <a:lnTo>
                    <a:pt x="8512393" y="2286496"/>
                  </a:lnTo>
                  <a:lnTo>
                    <a:pt x="8556522" y="2272414"/>
                  </a:lnTo>
                  <a:lnTo>
                    <a:pt x="8598150" y="2253321"/>
                  </a:lnTo>
                  <a:lnTo>
                    <a:pt x="8636919" y="2229576"/>
                  </a:lnTo>
                  <a:lnTo>
                    <a:pt x="8672470" y="2201536"/>
                  </a:lnTo>
                  <a:lnTo>
                    <a:pt x="8704444" y="2169562"/>
                  </a:lnTo>
                  <a:lnTo>
                    <a:pt x="8732484" y="2134011"/>
                  </a:lnTo>
                  <a:lnTo>
                    <a:pt x="8756229" y="2095242"/>
                  </a:lnTo>
                  <a:lnTo>
                    <a:pt x="8775322" y="2053614"/>
                  </a:lnTo>
                  <a:lnTo>
                    <a:pt x="8789404" y="2009485"/>
                  </a:lnTo>
                  <a:lnTo>
                    <a:pt x="8798116" y="1963214"/>
                  </a:lnTo>
                  <a:lnTo>
                    <a:pt x="8801100" y="1915159"/>
                  </a:lnTo>
                  <a:lnTo>
                    <a:pt x="8801100" y="383031"/>
                  </a:lnTo>
                  <a:lnTo>
                    <a:pt x="8798116" y="334977"/>
                  </a:lnTo>
                  <a:lnTo>
                    <a:pt x="8789404" y="288706"/>
                  </a:lnTo>
                  <a:lnTo>
                    <a:pt x="8775322" y="244577"/>
                  </a:lnTo>
                  <a:lnTo>
                    <a:pt x="8756229" y="202949"/>
                  </a:lnTo>
                  <a:lnTo>
                    <a:pt x="8732484" y="164180"/>
                  </a:lnTo>
                  <a:lnTo>
                    <a:pt x="8704444" y="128629"/>
                  </a:lnTo>
                  <a:lnTo>
                    <a:pt x="8672470" y="96655"/>
                  </a:lnTo>
                  <a:lnTo>
                    <a:pt x="8636919" y="68615"/>
                  </a:lnTo>
                  <a:lnTo>
                    <a:pt x="8598150" y="44870"/>
                  </a:lnTo>
                  <a:lnTo>
                    <a:pt x="8556522" y="25777"/>
                  </a:lnTo>
                  <a:lnTo>
                    <a:pt x="8512393" y="11695"/>
                  </a:lnTo>
                  <a:lnTo>
                    <a:pt x="8466122" y="2983"/>
                  </a:lnTo>
                  <a:lnTo>
                    <a:pt x="8418068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73979" y="1551431"/>
              <a:ext cx="8801100" cy="2298700"/>
            </a:xfrm>
            <a:custGeom>
              <a:avLst/>
              <a:gdLst/>
              <a:ahLst/>
              <a:cxnLst/>
              <a:rect l="l" t="t" r="r" b="b"/>
              <a:pathLst>
                <a:path w="8801100" h="2298700">
                  <a:moveTo>
                    <a:pt x="8801100" y="383031"/>
                  </a:moveTo>
                  <a:lnTo>
                    <a:pt x="8801100" y="1915159"/>
                  </a:lnTo>
                  <a:lnTo>
                    <a:pt x="8798116" y="1963214"/>
                  </a:lnTo>
                  <a:lnTo>
                    <a:pt x="8789404" y="2009485"/>
                  </a:lnTo>
                  <a:lnTo>
                    <a:pt x="8775322" y="2053614"/>
                  </a:lnTo>
                  <a:lnTo>
                    <a:pt x="8756229" y="2095242"/>
                  </a:lnTo>
                  <a:lnTo>
                    <a:pt x="8732484" y="2134011"/>
                  </a:lnTo>
                  <a:lnTo>
                    <a:pt x="8704444" y="2169562"/>
                  </a:lnTo>
                  <a:lnTo>
                    <a:pt x="8672470" y="2201536"/>
                  </a:lnTo>
                  <a:lnTo>
                    <a:pt x="8636919" y="2229576"/>
                  </a:lnTo>
                  <a:lnTo>
                    <a:pt x="8598150" y="2253321"/>
                  </a:lnTo>
                  <a:lnTo>
                    <a:pt x="8556522" y="2272414"/>
                  </a:lnTo>
                  <a:lnTo>
                    <a:pt x="8512393" y="2286496"/>
                  </a:lnTo>
                  <a:lnTo>
                    <a:pt x="8466122" y="2295208"/>
                  </a:lnTo>
                  <a:lnTo>
                    <a:pt x="8418068" y="2298192"/>
                  </a:lnTo>
                  <a:lnTo>
                    <a:pt x="0" y="2298192"/>
                  </a:lnTo>
                  <a:lnTo>
                    <a:pt x="0" y="0"/>
                  </a:lnTo>
                  <a:lnTo>
                    <a:pt x="8418068" y="0"/>
                  </a:lnTo>
                  <a:lnTo>
                    <a:pt x="8466122" y="2983"/>
                  </a:lnTo>
                  <a:lnTo>
                    <a:pt x="8512393" y="11695"/>
                  </a:lnTo>
                  <a:lnTo>
                    <a:pt x="8556522" y="25777"/>
                  </a:lnTo>
                  <a:lnTo>
                    <a:pt x="8598150" y="44870"/>
                  </a:lnTo>
                  <a:lnTo>
                    <a:pt x="8636919" y="68615"/>
                  </a:lnTo>
                  <a:lnTo>
                    <a:pt x="8672470" y="96655"/>
                  </a:lnTo>
                  <a:lnTo>
                    <a:pt x="8704444" y="128629"/>
                  </a:lnTo>
                  <a:lnTo>
                    <a:pt x="8732484" y="164180"/>
                  </a:lnTo>
                  <a:lnTo>
                    <a:pt x="8756229" y="202949"/>
                  </a:lnTo>
                  <a:lnTo>
                    <a:pt x="8775322" y="244577"/>
                  </a:lnTo>
                  <a:lnTo>
                    <a:pt x="8789404" y="288706"/>
                  </a:lnTo>
                  <a:lnTo>
                    <a:pt x="8798116" y="334977"/>
                  </a:lnTo>
                  <a:lnTo>
                    <a:pt x="8801100" y="383031"/>
                  </a:lnTo>
                  <a:close/>
                </a:path>
              </a:pathLst>
            </a:custGeom>
            <a:ln w="6350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902" y="1200334"/>
            <a:ext cx="4384074" cy="30010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51331" y="2093404"/>
            <a:ext cx="4013499" cy="1120790"/>
          </a:xfrm>
          <a:prstGeom prst="rect">
            <a:avLst/>
          </a:prstGeom>
        </p:spPr>
        <p:txBody>
          <a:bodyPr vert="horz" wrap="square" lIns="0" tIns="68551" rIns="0" bIns="0" rtlCol="0">
            <a:spAutoFit/>
          </a:bodyPr>
          <a:lstStyle/>
          <a:p>
            <a:pPr marL="513510" marR="5078" indent="-501449" defTabSz="914034">
              <a:lnSpc>
                <a:spcPts val="4068"/>
              </a:lnSpc>
              <a:spcBef>
                <a:spcPts val="540"/>
              </a:spcBef>
            </a:pPr>
            <a:r>
              <a:rPr sz="3699" spc="-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Взаим</a:t>
            </a:r>
            <a:r>
              <a:rPr sz="3699" spc="-12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3699" spc="-4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д</a:t>
            </a:r>
            <a:r>
              <a:rPr sz="3699" spc="-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3699" spc="-1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й</a:t>
            </a:r>
            <a:r>
              <a:rPr sz="3699" spc="-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ствие  с</a:t>
            </a:r>
            <a:r>
              <a:rPr sz="3699" spc="-2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 жителями</a:t>
            </a:r>
            <a:endParaRPr sz="3699" dirty="0">
              <a:solidFill>
                <a:prstClr val="black"/>
              </a:solidFill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37000" y="4572546"/>
            <a:ext cx="10544460" cy="3837548"/>
            <a:chOff x="5167757" y="4570348"/>
            <a:chExt cx="8798560" cy="4171950"/>
          </a:xfrm>
        </p:grpSpPr>
        <p:sp>
          <p:nvSpPr>
            <p:cNvPr id="12" name="object 12"/>
            <p:cNvSpPr/>
            <p:nvPr/>
          </p:nvSpPr>
          <p:spPr>
            <a:xfrm>
              <a:off x="5170932" y="4573523"/>
              <a:ext cx="8792210" cy="4165600"/>
            </a:xfrm>
            <a:custGeom>
              <a:avLst/>
              <a:gdLst/>
              <a:ahLst/>
              <a:cxnLst/>
              <a:rect l="l" t="t" r="r" b="b"/>
              <a:pathLst>
                <a:path w="8792210" h="4165600">
                  <a:moveTo>
                    <a:pt x="8097773" y="0"/>
                  </a:moveTo>
                  <a:lnTo>
                    <a:pt x="0" y="0"/>
                  </a:lnTo>
                  <a:lnTo>
                    <a:pt x="0" y="4165092"/>
                  </a:lnTo>
                  <a:lnTo>
                    <a:pt x="8097773" y="4165092"/>
                  </a:lnTo>
                  <a:lnTo>
                    <a:pt x="8145305" y="4163490"/>
                  </a:lnTo>
                  <a:lnTo>
                    <a:pt x="8191976" y="4158755"/>
                  </a:lnTo>
                  <a:lnTo>
                    <a:pt x="8237683" y="4150989"/>
                  </a:lnTo>
                  <a:lnTo>
                    <a:pt x="8282324" y="4140297"/>
                  </a:lnTo>
                  <a:lnTo>
                    <a:pt x="8325795" y="4126780"/>
                  </a:lnTo>
                  <a:lnTo>
                    <a:pt x="8367992" y="4110543"/>
                  </a:lnTo>
                  <a:lnTo>
                    <a:pt x="8408812" y="4091689"/>
                  </a:lnTo>
                  <a:lnTo>
                    <a:pt x="8448152" y="4070321"/>
                  </a:lnTo>
                  <a:lnTo>
                    <a:pt x="8485909" y="4046543"/>
                  </a:lnTo>
                  <a:lnTo>
                    <a:pt x="8521979" y="4020458"/>
                  </a:lnTo>
                  <a:lnTo>
                    <a:pt x="8556258" y="3992169"/>
                  </a:lnTo>
                  <a:lnTo>
                    <a:pt x="8588644" y="3961780"/>
                  </a:lnTo>
                  <a:lnTo>
                    <a:pt x="8619033" y="3929394"/>
                  </a:lnTo>
                  <a:lnTo>
                    <a:pt x="8647322" y="3895115"/>
                  </a:lnTo>
                  <a:lnTo>
                    <a:pt x="8673407" y="3859045"/>
                  </a:lnTo>
                  <a:lnTo>
                    <a:pt x="8697185" y="3821288"/>
                  </a:lnTo>
                  <a:lnTo>
                    <a:pt x="8718553" y="3781948"/>
                  </a:lnTo>
                  <a:lnTo>
                    <a:pt x="8737407" y="3741128"/>
                  </a:lnTo>
                  <a:lnTo>
                    <a:pt x="8753644" y="3698931"/>
                  </a:lnTo>
                  <a:lnTo>
                    <a:pt x="8767161" y="3655460"/>
                  </a:lnTo>
                  <a:lnTo>
                    <a:pt x="8777853" y="3610819"/>
                  </a:lnTo>
                  <a:lnTo>
                    <a:pt x="8785619" y="3565112"/>
                  </a:lnTo>
                  <a:lnTo>
                    <a:pt x="8790354" y="3518441"/>
                  </a:lnTo>
                  <a:lnTo>
                    <a:pt x="8791956" y="3470910"/>
                  </a:lnTo>
                  <a:lnTo>
                    <a:pt x="8791956" y="694182"/>
                  </a:lnTo>
                  <a:lnTo>
                    <a:pt x="8790354" y="646650"/>
                  </a:lnTo>
                  <a:lnTo>
                    <a:pt x="8785619" y="599979"/>
                  </a:lnTo>
                  <a:lnTo>
                    <a:pt x="8777853" y="554272"/>
                  </a:lnTo>
                  <a:lnTo>
                    <a:pt x="8767161" y="509631"/>
                  </a:lnTo>
                  <a:lnTo>
                    <a:pt x="8753644" y="466160"/>
                  </a:lnTo>
                  <a:lnTo>
                    <a:pt x="8737407" y="423963"/>
                  </a:lnTo>
                  <a:lnTo>
                    <a:pt x="8718553" y="383143"/>
                  </a:lnTo>
                  <a:lnTo>
                    <a:pt x="8697185" y="343803"/>
                  </a:lnTo>
                  <a:lnTo>
                    <a:pt x="8673407" y="306046"/>
                  </a:lnTo>
                  <a:lnTo>
                    <a:pt x="8647322" y="269976"/>
                  </a:lnTo>
                  <a:lnTo>
                    <a:pt x="8619033" y="235697"/>
                  </a:lnTo>
                  <a:lnTo>
                    <a:pt x="8588644" y="203311"/>
                  </a:lnTo>
                  <a:lnTo>
                    <a:pt x="8556258" y="172922"/>
                  </a:lnTo>
                  <a:lnTo>
                    <a:pt x="8521979" y="144633"/>
                  </a:lnTo>
                  <a:lnTo>
                    <a:pt x="8485909" y="118548"/>
                  </a:lnTo>
                  <a:lnTo>
                    <a:pt x="8448152" y="94770"/>
                  </a:lnTo>
                  <a:lnTo>
                    <a:pt x="8408812" y="73402"/>
                  </a:lnTo>
                  <a:lnTo>
                    <a:pt x="8367992" y="54548"/>
                  </a:lnTo>
                  <a:lnTo>
                    <a:pt x="8325795" y="38311"/>
                  </a:lnTo>
                  <a:lnTo>
                    <a:pt x="8282324" y="24794"/>
                  </a:lnTo>
                  <a:lnTo>
                    <a:pt x="8237683" y="14102"/>
                  </a:lnTo>
                  <a:lnTo>
                    <a:pt x="8191976" y="6336"/>
                  </a:lnTo>
                  <a:lnTo>
                    <a:pt x="8145305" y="1601"/>
                  </a:lnTo>
                  <a:lnTo>
                    <a:pt x="8097773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170932" y="4573523"/>
              <a:ext cx="8792210" cy="4165600"/>
            </a:xfrm>
            <a:custGeom>
              <a:avLst/>
              <a:gdLst/>
              <a:ahLst/>
              <a:cxnLst/>
              <a:rect l="l" t="t" r="r" b="b"/>
              <a:pathLst>
                <a:path w="8792210" h="4165600">
                  <a:moveTo>
                    <a:pt x="8791956" y="694182"/>
                  </a:moveTo>
                  <a:lnTo>
                    <a:pt x="8791956" y="3470910"/>
                  </a:lnTo>
                  <a:lnTo>
                    <a:pt x="8790354" y="3518441"/>
                  </a:lnTo>
                  <a:lnTo>
                    <a:pt x="8785619" y="3565112"/>
                  </a:lnTo>
                  <a:lnTo>
                    <a:pt x="8777853" y="3610819"/>
                  </a:lnTo>
                  <a:lnTo>
                    <a:pt x="8767161" y="3655460"/>
                  </a:lnTo>
                  <a:lnTo>
                    <a:pt x="8753644" y="3698931"/>
                  </a:lnTo>
                  <a:lnTo>
                    <a:pt x="8737407" y="3741128"/>
                  </a:lnTo>
                  <a:lnTo>
                    <a:pt x="8718553" y="3781948"/>
                  </a:lnTo>
                  <a:lnTo>
                    <a:pt x="8697185" y="3821288"/>
                  </a:lnTo>
                  <a:lnTo>
                    <a:pt x="8673407" y="3859045"/>
                  </a:lnTo>
                  <a:lnTo>
                    <a:pt x="8647322" y="3895115"/>
                  </a:lnTo>
                  <a:lnTo>
                    <a:pt x="8619033" y="3929394"/>
                  </a:lnTo>
                  <a:lnTo>
                    <a:pt x="8588644" y="3961780"/>
                  </a:lnTo>
                  <a:lnTo>
                    <a:pt x="8556258" y="3992169"/>
                  </a:lnTo>
                  <a:lnTo>
                    <a:pt x="8521979" y="4020458"/>
                  </a:lnTo>
                  <a:lnTo>
                    <a:pt x="8485909" y="4046543"/>
                  </a:lnTo>
                  <a:lnTo>
                    <a:pt x="8448152" y="4070321"/>
                  </a:lnTo>
                  <a:lnTo>
                    <a:pt x="8408812" y="4091689"/>
                  </a:lnTo>
                  <a:lnTo>
                    <a:pt x="8367992" y="4110543"/>
                  </a:lnTo>
                  <a:lnTo>
                    <a:pt x="8325795" y="4126780"/>
                  </a:lnTo>
                  <a:lnTo>
                    <a:pt x="8282324" y="4140297"/>
                  </a:lnTo>
                  <a:lnTo>
                    <a:pt x="8237683" y="4150989"/>
                  </a:lnTo>
                  <a:lnTo>
                    <a:pt x="8191976" y="4158755"/>
                  </a:lnTo>
                  <a:lnTo>
                    <a:pt x="8145305" y="4163490"/>
                  </a:lnTo>
                  <a:lnTo>
                    <a:pt x="8097773" y="4165092"/>
                  </a:lnTo>
                  <a:lnTo>
                    <a:pt x="0" y="4165092"/>
                  </a:lnTo>
                  <a:lnTo>
                    <a:pt x="0" y="0"/>
                  </a:lnTo>
                  <a:lnTo>
                    <a:pt x="8097773" y="0"/>
                  </a:lnTo>
                  <a:lnTo>
                    <a:pt x="8145305" y="1601"/>
                  </a:lnTo>
                  <a:lnTo>
                    <a:pt x="8191976" y="6336"/>
                  </a:lnTo>
                  <a:lnTo>
                    <a:pt x="8237683" y="14102"/>
                  </a:lnTo>
                  <a:lnTo>
                    <a:pt x="8282324" y="24794"/>
                  </a:lnTo>
                  <a:lnTo>
                    <a:pt x="8325795" y="38311"/>
                  </a:lnTo>
                  <a:lnTo>
                    <a:pt x="8367992" y="54548"/>
                  </a:lnTo>
                  <a:lnTo>
                    <a:pt x="8408812" y="73402"/>
                  </a:lnTo>
                  <a:lnTo>
                    <a:pt x="8448152" y="94770"/>
                  </a:lnTo>
                  <a:lnTo>
                    <a:pt x="8485909" y="118548"/>
                  </a:lnTo>
                  <a:lnTo>
                    <a:pt x="8521979" y="144633"/>
                  </a:lnTo>
                  <a:lnTo>
                    <a:pt x="8556258" y="172922"/>
                  </a:lnTo>
                  <a:lnTo>
                    <a:pt x="8588644" y="203311"/>
                  </a:lnTo>
                  <a:lnTo>
                    <a:pt x="8619033" y="235697"/>
                  </a:lnTo>
                  <a:lnTo>
                    <a:pt x="8647322" y="269976"/>
                  </a:lnTo>
                  <a:lnTo>
                    <a:pt x="8673407" y="306046"/>
                  </a:lnTo>
                  <a:lnTo>
                    <a:pt x="8697185" y="343803"/>
                  </a:lnTo>
                  <a:lnTo>
                    <a:pt x="8718553" y="383143"/>
                  </a:lnTo>
                  <a:lnTo>
                    <a:pt x="8737407" y="423963"/>
                  </a:lnTo>
                  <a:lnTo>
                    <a:pt x="8753644" y="466160"/>
                  </a:lnTo>
                  <a:lnTo>
                    <a:pt x="8767161" y="509631"/>
                  </a:lnTo>
                  <a:lnTo>
                    <a:pt x="8777853" y="554272"/>
                  </a:lnTo>
                  <a:lnTo>
                    <a:pt x="8785619" y="599979"/>
                  </a:lnTo>
                  <a:lnTo>
                    <a:pt x="8790354" y="646650"/>
                  </a:lnTo>
                  <a:lnTo>
                    <a:pt x="8791956" y="694182"/>
                  </a:lnTo>
                  <a:close/>
                </a:path>
              </a:pathLst>
            </a:custGeom>
            <a:ln w="6350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901" y="4317256"/>
            <a:ext cx="4395630" cy="464734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02121" y="5652733"/>
            <a:ext cx="4175655" cy="1653653"/>
          </a:xfrm>
          <a:prstGeom prst="rect">
            <a:avLst/>
          </a:prstGeom>
        </p:spPr>
        <p:txBody>
          <a:bodyPr vert="horz" wrap="square" lIns="0" tIns="12060" rIns="0" bIns="0" rtlCol="0">
            <a:spAutoFit/>
          </a:bodyPr>
          <a:lstStyle/>
          <a:p>
            <a:pPr marL="635" algn="ctr" defTabSz="914034">
              <a:lnSpc>
                <a:spcPts val="4253"/>
              </a:lnSpc>
              <a:spcBef>
                <a:spcPts val="95"/>
              </a:spcBef>
            </a:pPr>
            <a:r>
              <a:rPr sz="3699" spc="-1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Обеспечение</a:t>
            </a:r>
            <a:endParaRPr sz="3699" dirty="0">
              <a:solidFill>
                <a:prstClr val="black"/>
              </a:solidFill>
              <a:latin typeface="Century Gothic" panose="020B0502020202020204" pitchFamily="34" charset="0"/>
              <a:cs typeface="Calibri"/>
            </a:endParaRPr>
          </a:p>
          <a:p>
            <a:pPr marL="12695" marR="5078" algn="ctr" defTabSz="914034">
              <a:lnSpc>
                <a:spcPts val="4058"/>
              </a:lnSpc>
              <a:spcBef>
                <a:spcPts val="265"/>
              </a:spcBef>
            </a:pPr>
            <a:r>
              <a:rPr sz="3699" spc="-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за</a:t>
            </a:r>
            <a:r>
              <a:rPr sz="3699" spc="-5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к</a:t>
            </a:r>
            <a:r>
              <a:rPr sz="3699" spc="-1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он</a:t>
            </a:r>
            <a:r>
              <a:rPr sz="3699" spc="-12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о</a:t>
            </a:r>
            <a:r>
              <a:rPr sz="3699" spc="-1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да</a:t>
            </a:r>
            <a:r>
              <a:rPr sz="3699" spc="-5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т</a:t>
            </a:r>
            <a:r>
              <a:rPr sz="3699" spc="-7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е</a:t>
            </a:r>
            <a:r>
              <a:rPr sz="3699" spc="-1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льной  </a:t>
            </a:r>
            <a:r>
              <a:rPr sz="3699" spc="-2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деятельности</a:t>
            </a:r>
            <a:endParaRPr sz="3699" dirty="0">
              <a:solidFill>
                <a:prstClr val="black"/>
              </a:solidFill>
              <a:latin typeface="Century Gothic" panose="020B0502020202020204" pitchFamily="34" charset="0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216401" y="9357801"/>
            <a:ext cx="10147299" cy="819441"/>
            <a:chOff x="5141848" y="9360280"/>
            <a:chExt cx="8806180" cy="819785"/>
          </a:xfrm>
        </p:grpSpPr>
        <p:sp>
          <p:nvSpPr>
            <p:cNvPr id="18" name="object 18"/>
            <p:cNvSpPr/>
            <p:nvPr/>
          </p:nvSpPr>
          <p:spPr>
            <a:xfrm>
              <a:off x="5145023" y="9363455"/>
              <a:ext cx="8799830" cy="813435"/>
            </a:xfrm>
            <a:custGeom>
              <a:avLst/>
              <a:gdLst/>
              <a:ahLst/>
              <a:cxnLst/>
              <a:rect l="l" t="t" r="r" b="b"/>
              <a:pathLst>
                <a:path w="8799830" h="813434">
                  <a:moveTo>
                    <a:pt x="8664066" y="0"/>
                  </a:moveTo>
                  <a:lnTo>
                    <a:pt x="0" y="0"/>
                  </a:lnTo>
                  <a:lnTo>
                    <a:pt x="0" y="813003"/>
                  </a:lnTo>
                  <a:lnTo>
                    <a:pt x="8664066" y="813003"/>
                  </a:lnTo>
                  <a:lnTo>
                    <a:pt x="8706884" y="806095"/>
                  </a:lnTo>
                  <a:lnTo>
                    <a:pt x="8744081" y="786858"/>
                  </a:lnTo>
                  <a:lnTo>
                    <a:pt x="8773420" y="757524"/>
                  </a:lnTo>
                  <a:lnTo>
                    <a:pt x="8792664" y="720326"/>
                  </a:lnTo>
                  <a:lnTo>
                    <a:pt x="8799576" y="677494"/>
                  </a:lnTo>
                  <a:lnTo>
                    <a:pt x="8799576" y="135508"/>
                  </a:lnTo>
                  <a:lnTo>
                    <a:pt x="8792664" y="92677"/>
                  </a:lnTo>
                  <a:lnTo>
                    <a:pt x="8773420" y="55478"/>
                  </a:lnTo>
                  <a:lnTo>
                    <a:pt x="8744081" y="26144"/>
                  </a:lnTo>
                  <a:lnTo>
                    <a:pt x="8706884" y="6908"/>
                  </a:lnTo>
                  <a:lnTo>
                    <a:pt x="8664066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145023" y="9363455"/>
              <a:ext cx="8799830" cy="813435"/>
            </a:xfrm>
            <a:custGeom>
              <a:avLst/>
              <a:gdLst/>
              <a:ahLst/>
              <a:cxnLst/>
              <a:rect l="l" t="t" r="r" b="b"/>
              <a:pathLst>
                <a:path w="8799830" h="813434">
                  <a:moveTo>
                    <a:pt x="8799576" y="135508"/>
                  </a:moveTo>
                  <a:lnTo>
                    <a:pt x="8799576" y="677494"/>
                  </a:lnTo>
                  <a:lnTo>
                    <a:pt x="8792664" y="720326"/>
                  </a:lnTo>
                  <a:lnTo>
                    <a:pt x="8773420" y="757524"/>
                  </a:lnTo>
                  <a:lnTo>
                    <a:pt x="8744081" y="786858"/>
                  </a:lnTo>
                  <a:lnTo>
                    <a:pt x="8706884" y="806095"/>
                  </a:lnTo>
                  <a:lnTo>
                    <a:pt x="8664066" y="813003"/>
                  </a:lnTo>
                  <a:lnTo>
                    <a:pt x="0" y="813003"/>
                  </a:lnTo>
                  <a:lnTo>
                    <a:pt x="0" y="0"/>
                  </a:lnTo>
                  <a:lnTo>
                    <a:pt x="8664066" y="0"/>
                  </a:lnTo>
                  <a:lnTo>
                    <a:pt x="8706884" y="6908"/>
                  </a:lnTo>
                  <a:lnTo>
                    <a:pt x="8744081" y="26144"/>
                  </a:lnTo>
                  <a:lnTo>
                    <a:pt x="8773420" y="55478"/>
                  </a:lnTo>
                  <a:lnTo>
                    <a:pt x="8792664" y="92677"/>
                  </a:lnTo>
                  <a:lnTo>
                    <a:pt x="8799576" y="135508"/>
                  </a:lnTo>
                  <a:close/>
                </a:path>
              </a:pathLst>
            </a:custGeom>
            <a:ln w="6350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250842" y="9464473"/>
            <a:ext cx="8439758" cy="609979"/>
          </a:xfrm>
          <a:prstGeom prst="rect">
            <a:avLst/>
          </a:prstGeom>
        </p:spPr>
        <p:txBody>
          <a:bodyPr vert="horz" wrap="square" lIns="0" tIns="43162" rIns="0" bIns="0" rtlCol="0">
            <a:spAutoFit/>
          </a:bodyPr>
          <a:lstStyle/>
          <a:p>
            <a:pPr marL="457200" marR="5078" indent="-457200">
              <a:lnSpc>
                <a:spcPts val="2199"/>
              </a:lnSpc>
              <a:spcBef>
                <a:spcPts val="340"/>
              </a:spcBef>
              <a:buFont typeface="Arial" panose="020B0604020202020204" pitchFamily="34" charset="0"/>
              <a:buChar char="•"/>
              <a:tabLst>
                <a:tab pos="241203" algn="l"/>
              </a:tabLst>
            </a:pPr>
            <a:r>
              <a:rPr lang="ru-RU" sz="1999" spc="114" dirty="0" smtClean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Организация </a:t>
            </a:r>
            <a:r>
              <a:rPr lang="ru-RU" sz="1999" spc="114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отраслевых региональных рабочих встреч по реализации московских проектов </a:t>
            </a:r>
            <a:r>
              <a:rPr lang="ru-RU" sz="1999" spc="114" dirty="0" smtClean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– </a:t>
            </a:r>
            <a:r>
              <a:rPr lang="ru-RU" sz="1999" b="1" spc="-150" dirty="0" smtClean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73</a:t>
            </a:r>
            <a:endParaRPr sz="1999" b="1" spc="-150" dirty="0">
              <a:solidFill>
                <a:srgbClr val="2E5496"/>
              </a:solidFill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900" y="9108097"/>
            <a:ext cx="4384075" cy="131618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82037" y="9159993"/>
            <a:ext cx="3175971" cy="1120790"/>
          </a:xfrm>
          <a:prstGeom prst="rect">
            <a:avLst/>
          </a:prstGeom>
        </p:spPr>
        <p:txBody>
          <a:bodyPr vert="horz" wrap="square" lIns="0" tIns="68551" rIns="0" bIns="0" rtlCol="0">
            <a:spAutoFit/>
          </a:bodyPr>
          <a:lstStyle/>
          <a:p>
            <a:pPr marL="661405" marR="5078" indent="-649345" defTabSz="914034">
              <a:lnSpc>
                <a:spcPts val="4068"/>
              </a:lnSpc>
              <a:spcBef>
                <a:spcPts val="540"/>
              </a:spcBef>
            </a:pPr>
            <a:r>
              <a:rPr sz="3699" spc="-10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Ор</a:t>
            </a:r>
            <a:r>
              <a:rPr sz="3699" spc="-2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г</a:t>
            </a:r>
            <a:r>
              <a:rPr sz="3699" spc="-5" dirty="0">
                <a:solidFill>
                  <a:srgbClr val="FFFFFF"/>
                </a:solidFill>
                <a:latin typeface="Century Gothic" panose="020B0502020202020204" pitchFamily="34" charset="0"/>
                <a:cs typeface="Calibri"/>
              </a:rPr>
              <a:t>анизация  встреч</a:t>
            </a:r>
            <a:endParaRPr sz="3699" dirty="0">
              <a:solidFill>
                <a:prstClr val="black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672371" y="10187380"/>
            <a:ext cx="217713" cy="322260"/>
          </a:xfrm>
          <a:prstGeom prst="rect">
            <a:avLst/>
          </a:prstGeom>
        </p:spPr>
        <p:txBody>
          <a:bodyPr vert="horz" wrap="square" lIns="0" tIns="14598" rIns="0" bIns="0" rtlCol="0">
            <a:spAutoFit/>
          </a:bodyPr>
          <a:lstStyle/>
          <a:p>
            <a:pPr marL="38085" defTabSz="914034">
              <a:spcBef>
                <a:spcPts val="114"/>
              </a:spcBef>
            </a:pPr>
            <a:fld id="{81D60167-4931-47E6-BA6A-407CBD079E47}" type="slidenum">
              <a:rPr sz="1999" spc="15" dirty="0">
                <a:solidFill>
                  <a:srgbClr val="FFFFFF"/>
                </a:solidFill>
                <a:latin typeface="Tahoma"/>
                <a:cs typeface="Tahoma"/>
              </a:rPr>
              <a:pPr marL="38085" defTabSz="914034">
                <a:spcBef>
                  <a:spcPts val="114"/>
                </a:spcBef>
              </a:pPr>
              <a:t>3</a:t>
            </a:fld>
            <a:endParaRPr sz="1999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25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A2839E2C-3614-464D-9050-E2E29CB8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7" y="163413"/>
            <a:ext cx="728034" cy="67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142864" y="1577908"/>
            <a:ext cx="7820296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обращений от граждан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1216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звонков от жителей  в приемную -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502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личных онлайн-консультаций граждан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339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99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размещенных постов и </a:t>
            </a:r>
            <a:r>
              <a:rPr lang="ru-RU" sz="1999" spc="70" dirty="0" err="1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репостов</a:t>
            </a:r>
            <a:r>
              <a:rPr lang="ru-RU" sz="1999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, информирующих граждан через социальные сети  -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1766</a:t>
            </a:r>
            <a:r>
              <a:rPr lang="ru-RU" sz="1999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,  количество просмотров – </a:t>
            </a:r>
            <a:r>
              <a:rPr lang="ru-RU" sz="1999" b="1" spc="-150" dirty="0" smtClean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414953</a:t>
            </a:r>
            <a:endParaRPr lang="ru-RU" sz="1999" b="1" spc="-150" dirty="0">
              <a:solidFill>
                <a:srgbClr val="2E5496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42864" y="4572545"/>
            <a:ext cx="93232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внесенных поправок, отражающих специфику </a:t>
            </a:r>
            <a:r>
              <a:rPr lang="ru-RU" sz="2000" spc="70" dirty="0" err="1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г.Москвы</a:t>
            </a: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  - </a:t>
            </a:r>
            <a:r>
              <a:rPr lang="ru-RU" sz="1999" b="1" spc="-150" dirty="0" smtClean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129</a:t>
            </a:r>
            <a:r>
              <a:rPr lang="ru-RU" sz="2000" spc="70" dirty="0" smtClean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поправки (в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28</a:t>
            </a: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 проектов  федеральных законов)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внесенных  проектов федеральных законов -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 докладов  на заседаниях Комитета ГД по государственному строительству и законодательству  по проектам федеральных законов </a:t>
            </a:r>
            <a:r>
              <a:rPr lang="ru-RU" sz="2000" spc="70" dirty="0" smtClean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48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Количество докладов на пленарных заседаниях Государственной Думы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49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Общее количество выступлений на пленарных заседаниях Государственной Думы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81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spc="7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Личный вклад в работу над проектами федеральных законов, организация межведомственных рабочих совещаний – </a:t>
            </a:r>
            <a:r>
              <a:rPr lang="ru-RU" sz="1999" b="1" spc="-150" dirty="0" smtClean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114</a:t>
            </a:r>
            <a:endParaRPr lang="ru-RU" sz="1999" b="1" spc="-150" dirty="0">
              <a:solidFill>
                <a:srgbClr val="2E5496"/>
              </a:solidFill>
              <a:latin typeface="Century Gothic" panose="020B050202020202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179422" y="1119184"/>
            <a:ext cx="7056656" cy="439134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Тушино,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ул. Героев Панфиловцев, 49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92358" y="-16329"/>
            <a:ext cx="13184620" cy="94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кампании, осуществляется контроль строительства дома  по программе реновации в районе Северное Тушино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2746907-C129-4B6A-9D77-F9740F1B23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5773" y="1480052"/>
          <a:ext cx="7244962" cy="4054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Застройщик: 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Московский фонд реновации жилой застройки</a:t>
                      </a: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04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городской бюджет ( млн руб.)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3365"/>
                  </a:ext>
                </a:extLst>
              </a:tr>
              <a:tr h="304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Начало работ: </a:t>
                      </a:r>
                      <a:r>
                        <a:rPr lang="ru-RU" sz="1800" b="0" i="0" u="none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86904"/>
                  </a:ext>
                </a:extLst>
              </a:tr>
              <a:tr h="304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330797,32 </a:t>
                      </a:r>
                      <a:r>
                        <a:rPr lang="ru-RU" sz="1800" b="0" i="0" kern="1200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405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Этажность: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(3 корпуса,6 секций): 9-20-23 + подземный гараж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39805"/>
                  </a:ext>
                </a:extLst>
              </a:tr>
              <a:tr h="304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квартир: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325 квартир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18306"/>
                  </a:ext>
                </a:extLst>
              </a:tr>
              <a:tr h="304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Подземный паркинг 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95</a:t>
                      </a:r>
                      <a:r>
                        <a:rPr lang="ru-RU" sz="1800" b="1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(подземная парковка)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86733"/>
                  </a:ext>
                </a:extLst>
              </a:tr>
              <a:tr h="304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Срок ввода:  </a:t>
                      </a:r>
                      <a:r>
                        <a:rPr lang="en-US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IV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квартал 202</a:t>
                      </a:r>
                      <a:r>
                        <a:rPr lang="en-US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51444"/>
                  </a:ext>
                </a:extLst>
              </a:tr>
              <a:tr h="579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8643"/>
                  </a:ext>
                </a:extLst>
              </a:tr>
            </a:tbl>
          </a:graphicData>
        </a:graphic>
      </p:graphicFrame>
      <p:pic>
        <p:nvPicPr>
          <p:cNvPr id="30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1A23EB45-E147-4ACC-88C8-2DD669EF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19273"/>
            <a:ext cx="784863" cy="7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2CD946D-5147-4AB8-A3C9-8AF8E39C7322}"/>
              </a:ext>
            </a:extLst>
          </p:cNvPr>
          <p:cNvSpPr/>
          <p:nvPr/>
        </p:nvSpPr>
        <p:spPr>
          <a:xfrm>
            <a:off x="10222173" y="1282890"/>
            <a:ext cx="3668925" cy="43913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Существующее положение</a:t>
            </a:r>
          </a:p>
        </p:txBody>
      </p:sp>
      <p:sp>
        <p:nvSpPr>
          <p:cNvPr id="29" name="Прямоугольный треугольник 28"/>
          <p:cNvSpPr/>
          <p:nvPr/>
        </p:nvSpPr>
        <p:spPr>
          <a:xfrm rot="16200000">
            <a:off x="13986160" y="9547125"/>
            <a:ext cx="843356" cy="1185879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schemeClr val="bg1"/>
                </a:solidFill>
                <a:latin typeface="Arial"/>
              </a:rPr>
              <a:t>30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BCFB4B-6EF7-442C-A4B5-76899C61E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16706" y="1858502"/>
            <a:ext cx="5367332" cy="40254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40F19-31A5-4D3B-9B56-973C41E07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706" y="6020479"/>
            <a:ext cx="5367332" cy="3805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17687-DE60-450A-A7BC-67D47F063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18" y="5633679"/>
            <a:ext cx="7103417" cy="46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0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179422" y="1119183"/>
            <a:ext cx="7613450" cy="945945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Тушино, бульвар Яна Райниса, вл.2, корп.2,3</a:t>
            </a:r>
            <a:endParaRPr lang="ru-RU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92358" y="-16329"/>
            <a:ext cx="13184620" cy="94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кампании, осуществляется контроль строительства дома  по программе реновации в районе Северное Тушино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2746907-C129-4B6A-9D77-F9740F1B23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420" y="2065128"/>
          <a:ext cx="7613449" cy="374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7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Застройщик: 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Московский фонд реновации жилой застройки</a:t>
                      </a: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2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городской бюджет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3365"/>
                  </a:ext>
                </a:extLst>
              </a:tr>
              <a:tr h="32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Начало работ: </a:t>
                      </a:r>
                      <a:r>
                        <a:rPr lang="ru-RU" sz="1800" b="0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023 год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86904"/>
                  </a:ext>
                </a:extLst>
              </a:tr>
              <a:tr h="32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41 134,39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499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Этажность: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(2 корпуса, 3 секций) 22-24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+ подземный гараж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39805"/>
                  </a:ext>
                </a:extLst>
              </a:tr>
              <a:tr h="32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квартир: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390 квартиры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18306"/>
                  </a:ext>
                </a:extLst>
              </a:tr>
              <a:tr h="32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Подземный паркинг: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101 (подземная парковка)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86733"/>
                  </a:ext>
                </a:extLst>
              </a:tr>
              <a:tr h="32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Срок ввода:  </a:t>
                      </a:r>
                      <a:r>
                        <a:rPr lang="en-US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квартал 2025 года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51444"/>
                  </a:ext>
                </a:extLst>
              </a:tr>
              <a:tr h="527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8643"/>
                  </a:ext>
                </a:extLst>
              </a:tr>
            </a:tbl>
          </a:graphicData>
        </a:graphic>
      </p:graphicFrame>
      <p:pic>
        <p:nvPicPr>
          <p:cNvPr id="30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1A23EB45-E147-4ACC-88C8-2DD669EF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19273"/>
            <a:ext cx="784863" cy="7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2CD946D-5147-4AB8-A3C9-8AF8E39C7322}"/>
              </a:ext>
            </a:extLst>
          </p:cNvPr>
          <p:cNvSpPr/>
          <p:nvPr/>
        </p:nvSpPr>
        <p:spPr>
          <a:xfrm>
            <a:off x="9880979" y="1241946"/>
            <a:ext cx="4162567" cy="34119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Существующее положение</a:t>
            </a:r>
          </a:p>
        </p:txBody>
      </p:sp>
      <p:sp>
        <p:nvSpPr>
          <p:cNvPr id="29" name="Прямоугольный треугольник 28"/>
          <p:cNvSpPr/>
          <p:nvPr/>
        </p:nvSpPr>
        <p:spPr>
          <a:xfrm rot="16200000">
            <a:off x="13948061" y="9534425"/>
            <a:ext cx="843356" cy="1185879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Arial"/>
              </a:rPr>
              <a:t>31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080D15-7D33-44E5-BEF1-55B137C0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21" y="5813480"/>
            <a:ext cx="7380254" cy="44897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4B995-D837-4C49-90CC-DFCA174FC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844" y="1719152"/>
            <a:ext cx="5929563" cy="34555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929B9B-4501-4BE1-BEF3-E61CB9662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44" y="5517138"/>
            <a:ext cx="5929563" cy="374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81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F8D609-B044-694A-9DAD-3BEB116146C3}"/>
              </a:ext>
            </a:extLst>
          </p:cNvPr>
          <p:cNvSpPr/>
          <p:nvPr/>
        </p:nvSpPr>
        <p:spPr>
          <a:xfrm>
            <a:off x="179422" y="1119184"/>
            <a:ext cx="6798785" cy="439134"/>
          </a:xfrm>
          <a:prstGeom prst="roundRect">
            <a:avLst>
              <a:gd name="adj" fmla="val 161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0" rtlCol="0" anchor="t"/>
          <a:lstStyle/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СЗАО, район Северное Тушино, 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ул. Свободы, д. 69</a:t>
            </a:r>
            <a:endParaRPr lang="ru-RU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892358" y="-16329"/>
            <a:ext cx="13184620" cy="94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В рамках выполнения программы избирательной кампании, осуществляется контроль строительства дома  по программе реновации в районе Северное Тушино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2746907-C129-4B6A-9D77-F9740F1B23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421" y="1486756"/>
          <a:ext cx="6798786" cy="3997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8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Застройщик: 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Московский фонд реновации жилой застройки</a:t>
                      </a: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714274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Финансирование: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городской бюджет ( млн руб.)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3365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Начало работ: 2024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886904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Общая площадь: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52 823,61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Этажность: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(2 корпуса, 2 секции):  24+ подземный гараж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39805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квартир: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 460 квартиры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18306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Подземный паркинг: 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70 (подземная парковка)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86733"/>
                  </a:ext>
                </a:extLst>
              </a:tr>
              <a:tr h="385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Срок ввода:  </a:t>
                      </a:r>
                      <a:r>
                        <a:rPr lang="en-US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800" b="0" i="0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Microsoft JhengHei UI Light"/>
                          <a:cs typeface="Times New Roman" panose="02020603050405020304" pitchFamily="18" charset="0"/>
                        </a:rPr>
                        <a:t> квартал 2025 года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51444"/>
                  </a:ext>
                </a:extLst>
              </a:tr>
              <a:tr h="177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Microsoft JhengHei UI Ligh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8643"/>
                  </a:ext>
                </a:extLst>
              </a:tr>
            </a:tbl>
          </a:graphicData>
        </a:graphic>
      </p:graphicFrame>
      <p:pic>
        <p:nvPicPr>
          <p:cNvPr id="30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1A23EB45-E147-4ACC-88C8-2DD669EF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19273"/>
            <a:ext cx="784863" cy="7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2CD946D-5147-4AB8-A3C9-8AF8E39C7322}"/>
              </a:ext>
            </a:extLst>
          </p:cNvPr>
          <p:cNvSpPr/>
          <p:nvPr/>
        </p:nvSpPr>
        <p:spPr>
          <a:xfrm>
            <a:off x="9171296" y="1119184"/>
            <a:ext cx="5076967" cy="6823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Существующее положение</a:t>
            </a:r>
          </a:p>
        </p:txBody>
      </p:sp>
      <p:sp>
        <p:nvSpPr>
          <p:cNvPr id="29" name="Прямоугольный треугольник 28"/>
          <p:cNvSpPr/>
          <p:nvPr/>
        </p:nvSpPr>
        <p:spPr>
          <a:xfrm rot="16200000">
            <a:off x="13948061" y="9533699"/>
            <a:ext cx="843356" cy="1185879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schemeClr val="bg1"/>
                </a:solidFill>
                <a:latin typeface="Arial"/>
              </a:rPr>
              <a:t>32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36ADA9-C3EB-492D-8872-A479F1DD4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" y="5927344"/>
            <a:ext cx="7054464" cy="4199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64FBD-557B-4138-81D2-51B28AFF7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61265" y="1801503"/>
            <a:ext cx="3297028" cy="4396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849DC0-C52D-4528-BA6F-F32604A8D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22" y="6449776"/>
            <a:ext cx="3706061" cy="36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4223" y="3101"/>
            <a:ext cx="13205629" cy="1397429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marR="5078" algn="ctr">
              <a:spcBef>
                <a:spcPts val="100"/>
              </a:spcBef>
            </a:pPr>
            <a:r>
              <a:rPr lang="ru-RU" sz="2999" spc="50" dirty="0">
                <a:latin typeface="Century Gothic" panose="020B0502020202020204" pitchFamily="34" charset="0"/>
              </a:rPr>
              <a:t>ОТЧЕТ КОМИТЕТА ГОСУДАРСТВЕННОЙ ДУМЫ ПО ГОСУДАРСТВЕННОМУ СТРОИТЕЛЬСТВУ И ЗАКОНОДАТЕЛЬСТВУ ЗА ВЕСЕННЮЮ </a:t>
            </a:r>
            <a:r>
              <a:rPr lang="ru-RU" sz="2999" spc="50" dirty="0" smtClean="0">
                <a:latin typeface="Century Gothic" panose="020B0502020202020204" pitchFamily="34" charset="0"/>
              </a:rPr>
              <a:t>СЕССИЮ </a:t>
            </a:r>
            <a:r>
              <a:rPr lang="ru-RU" sz="2999" spc="50" dirty="0">
                <a:latin typeface="Century Gothic" panose="020B0502020202020204" pitchFamily="34" charset="0"/>
              </a:rPr>
              <a:t>2024 ГОДА</a:t>
            </a:r>
            <a:endParaRPr sz="2999" dirty="0">
              <a:latin typeface="Century Gothic" panose="020B0502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718" y="126365"/>
            <a:ext cx="671802" cy="79976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28644" y="1883131"/>
            <a:ext cx="14519658" cy="4682769"/>
            <a:chOff x="111123" y="1217548"/>
            <a:chExt cx="14784705" cy="5151755"/>
          </a:xfrm>
        </p:grpSpPr>
        <p:sp>
          <p:nvSpPr>
            <p:cNvPr id="5" name="object 5"/>
            <p:cNvSpPr/>
            <p:nvPr/>
          </p:nvSpPr>
          <p:spPr>
            <a:xfrm>
              <a:off x="114298" y="1220723"/>
              <a:ext cx="14778355" cy="5145405"/>
            </a:xfrm>
            <a:custGeom>
              <a:avLst/>
              <a:gdLst/>
              <a:ahLst/>
              <a:cxnLst/>
              <a:rect l="l" t="t" r="r" b="b"/>
              <a:pathLst>
                <a:path w="14778355" h="5145405">
                  <a:moveTo>
                    <a:pt x="13920725" y="0"/>
                  </a:moveTo>
                  <a:lnTo>
                    <a:pt x="0" y="0"/>
                  </a:lnTo>
                  <a:lnTo>
                    <a:pt x="0" y="5145023"/>
                  </a:lnTo>
                  <a:lnTo>
                    <a:pt x="13920725" y="5145023"/>
                  </a:lnTo>
                  <a:lnTo>
                    <a:pt x="13969384" y="5143666"/>
                  </a:lnTo>
                  <a:lnTo>
                    <a:pt x="14017332" y="5139642"/>
                  </a:lnTo>
                  <a:lnTo>
                    <a:pt x="14064494" y="5133024"/>
                  </a:lnTo>
                  <a:lnTo>
                    <a:pt x="14110801" y="5123883"/>
                  </a:lnTo>
                  <a:lnTo>
                    <a:pt x="14156177" y="5112294"/>
                  </a:lnTo>
                  <a:lnTo>
                    <a:pt x="14200552" y="5098327"/>
                  </a:lnTo>
                  <a:lnTo>
                    <a:pt x="14243854" y="5082056"/>
                  </a:lnTo>
                  <a:lnTo>
                    <a:pt x="14286008" y="5063552"/>
                  </a:lnTo>
                  <a:lnTo>
                    <a:pt x="14326944" y="5042888"/>
                  </a:lnTo>
                  <a:lnTo>
                    <a:pt x="14366589" y="5020137"/>
                  </a:lnTo>
                  <a:lnTo>
                    <a:pt x="14404870" y="4995371"/>
                  </a:lnTo>
                  <a:lnTo>
                    <a:pt x="14441715" y="4968662"/>
                  </a:lnTo>
                  <a:lnTo>
                    <a:pt x="14477052" y="4940083"/>
                  </a:lnTo>
                  <a:lnTo>
                    <a:pt x="14510808" y="4909705"/>
                  </a:lnTo>
                  <a:lnTo>
                    <a:pt x="14542911" y="4877603"/>
                  </a:lnTo>
                  <a:lnTo>
                    <a:pt x="14573288" y="4843847"/>
                  </a:lnTo>
                  <a:lnTo>
                    <a:pt x="14601867" y="4808510"/>
                  </a:lnTo>
                  <a:lnTo>
                    <a:pt x="14628576" y="4771665"/>
                  </a:lnTo>
                  <a:lnTo>
                    <a:pt x="14653342" y="4733384"/>
                  </a:lnTo>
                  <a:lnTo>
                    <a:pt x="14676094" y="4693739"/>
                  </a:lnTo>
                  <a:lnTo>
                    <a:pt x="14696757" y="4652803"/>
                  </a:lnTo>
                  <a:lnTo>
                    <a:pt x="14715261" y="4610648"/>
                  </a:lnTo>
                  <a:lnTo>
                    <a:pt x="14731532" y="4567347"/>
                  </a:lnTo>
                  <a:lnTo>
                    <a:pt x="14745499" y="4522972"/>
                  </a:lnTo>
                  <a:lnTo>
                    <a:pt x="14757089" y="4477595"/>
                  </a:lnTo>
                  <a:lnTo>
                    <a:pt x="14766229" y="4431289"/>
                  </a:lnTo>
                  <a:lnTo>
                    <a:pt x="14772847" y="4384126"/>
                  </a:lnTo>
                  <a:lnTo>
                    <a:pt x="14776871" y="4336179"/>
                  </a:lnTo>
                  <a:lnTo>
                    <a:pt x="14778229" y="4287520"/>
                  </a:lnTo>
                  <a:lnTo>
                    <a:pt x="14778229" y="857503"/>
                  </a:lnTo>
                  <a:lnTo>
                    <a:pt x="14776871" y="808844"/>
                  </a:lnTo>
                  <a:lnTo>
                    <a:pt x="14772847" y="760897"/>
                  </a:lnTo>
                  <a:lnTo>
                    <a:pt x="14766229" y="713734"/>
                  </a:lnTo>
                  <a:lnTo>
                    <a:pt x="14757089" y="667428"/>
                  </a:lnTo>
                  <a:lnTo>
                    <a:pt x="14745499" y="622051"/>
                  </a:lnTo>
                  <a:lnTo>
                    <a:pt x="14731532" y="577676"/>
                  </a:lnTo>
                  <a:lnTo>
                    <a:pt x="14715261" y="534375"/>
                  </a:lnTo>
                  <a:lnTo>
                    <a:pt x="14696757" y="492220"/>
                  </a:lnTo>
                  <a:lnTo>
                    <a:pt x="14676094" y="451284"/>
                  </a:lnTo>
                  <a:lnTo>
                    <a:pt x="14653342" y="411639"/>
                  </a:lnTo>
                  <a:lnTo>
                    <a:pt x="14628576" y="373358"/>
                  </a:lnTo>
                  <a:lnTo>
                    <a:pt x="14601867" y="336513"/>
                  </a:lnTo>
                  <a:lnTo>
                    <a:pt x="14573288" y="301176"/>
                  </a:lnTo>
                  <a:lnTo>
                    <a:pt x="14542911" y="267420"/>
                  </a:lnTo>
                  <a:lnTo>
                    <a:pt x="14510808" y="235318"/>
                  </a:lnTo>
                  <a:lnTo>
                    <a:pt x="14477052" y="204940"/>
                  </a:lnTo>
                  <a:lnTo>
                    <a:pt x="14441715" y="176361"/>
                  </a:lnTo>
                  <a:lnTo>
                    <a:pt x="14404870" y="149652"/>
                  </a:lnTo>
                  <a:lnTo>
                    <a:pt x="14366589" y="124886"/>
                  </a:lnTo>
                  <a:lnTo>
                    <a:pt x="14326944" y="102135"/>
                  </a:lnTo>
                  <a:lnTo>
                    <a:pt x="14286008" y="81471"/>
                  </a:lnTo>
                  <a:lnTo>
                    <a:pt x="14243854" y="62967"/>
                  </a:lnTo>
                  <a:lnTo>
                    <a:pt x="14200552" y="46696"/>
                  </a:lnTo>
                  <a:lnTo>
                    <a:pt x="14156177" y="32729"/>
                  </a:lnTo>
                  <a:lnTo>
                    <a:pt x="14110801" y="21140"/>
                  </a:lnTo>
                  <a:lnTo>
                    <a:pt x="14064494" y="11999"/>
                  </a:lnTo>
                  <a:lnTo>
                    <a:pt x="14017332" y="5381"/>
                  </a:lnTo>
                  <a:lnTo>
                    <a:pt x="13969384" y="1357"/>
                  </a:lnTo>
                  <a:lnTo>
                    <a:pt x="13920725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4298" y="1220723"/>
              <a:ext cx="14778355" cy="5145405"/>
            </a:xfrm>
            <a:custGeom>
              <a:avLst/>
              <a:gdLst/>
              <a:ahLst/>
              <a:cxnLst/>
              <a:rect l="l" t="t" r="r" b="b"/>
              <a:pathLst>
                <a:path w="14778355" h="5145405">
                  <a:moveTo>
                    <a:pt x="14778229" y="857503"/>
                  </a:moveTo>
                  <a:lnTo>
                    <a:pt x="14778229" y="4287520"/>
                  </a:lnTo>
                  <a:lnTo>
                    <a:pt x="14776871" y="4336179"/>
                  </a:lnTo>
                  <a:lnTo>
                    <a:pt x="14772847" y="4384126"/>
                  </a:lnTo>
                  <a:lnTo>
                    <a:pt x="14766229" y="4431289"/>
                  </a:lnTo>
                  <a:lnTo>
                    <a:pt x="14757089" y="4477595"/>
                  </a:lnTo>
                  <a:lnTo>
                    <a:pt x="14745499" y="4522972"/>
                  </a:lnTo>
                  <a:lnTo>
                    <a:pt x="14731532" y="4567347"/>
                  </a:lnTo>
                  <a:lnTo>
                    <a:pt x="14715261" y="4610648"/>
                  </a:lnTo>
                  <a:lnTo>
                    <a:pt x="14696757" y="4652803"/>
                  </a:lnTo>
                  <a:lnTo>
                    <a:pt x="14676094" y="4693739"/>
                  </a:lnTo>
                  <a:lnTo>
                    <a:pt x="14653342" y="4733384"/>
                  </a:lnTo>
                  <a:lnTo>
                    <a:pt x="14628576" y="4771665"/>
                  </a:lnTo>
                  <a:lnTo>
                    <a:pt x="14601867" y="4808510"/>
                  </a:lnTo>
                  <a:lnTo>
                    <a:pt x="14573288" y="4843847"/>
                  </a:lnTo>
                  <a:lnTo>
                    <a:pt x="14542911" y="4877603"/>
                  </a:lnTo>
                  <a:lnTo>
                    <a:pt x="14510808" y="4909705"/>
                  </a:lnTo>
                  <a:lnTo>
                    <a:pt x="14477052" y="4940083"/>
                  </a:lnTo>
                  <a:lnTo>
                    <a:pt x="14441715" y="4968662"/>
                  </a:lnTo>
                  <a:lnTo>
                    <a:pt x="14404870" y="4995371"/>
                  </a:lnTo>
                  <a:lnTo>
                    <a:pt x="14366589" y="5020137"/>
                  </a:lnTo>
                  <a:lnTo>
                    <a:pt x="14326944" y="5042888"/>
                  </a:lnTo>
                  <a:lnTo>
                    <a:pt x="14286008" y="5063552"/>
                  </a:lnTo>
                  <a:lnTo>
                    <a:pt x="14243854" y="5082056"/>
                  </a:lnTo>
                  <a:lnTo>
                    <a:pt x="14200552" y="5098327"/>
                  </a:lnTo>
                  <a:lnTo>
                    <a:pt x="14156177" y="5112294"/>
                  </a:lnTo>
                  <a:lnTo>
                    <a:pt x="14110801" y="5123883"/>
                  </a:lnTo>
                  <a:lnTo>
                    <a:pt x="14064494" y="5133024"/>
                  </a:lnTo>
                  <a:lnTo>
                    <a:pt x="14017332" y="5139642"/>
                  </a:lnTo>
                  <a:lnTo>
                    <a:pt x="13969384" y="5143666"/>
                  </a:lnTo>
                  <a:lnTo>
                    <a:pt x="13920725" y="5145023"/>
                  </a:lnTo>
                  <a:lnTo>
                    <a:pt x="0" y="5145023"/>
                  </a:lnTo>
                  <a:lnTo>
                    <a:pt x="0" y="0"/>
                  </a:lnTo>
                  <a:lnTo>
                    <a:pt x="13920725" y="0"/>
                  </a:lnTo>
                  <a:lnTo>
                    <a:pt x="13969384" y="1357"/>
                  </a:lnTo>
                  <a:lnTo>
                    <a:pt x="14017332" y="5381"/>
                  </a:lnTo>
                  <a:lnTo>
                    <a:pt x="14064494" y="11999"/>
                  </a:lnTo>
                  <a:lnTo>
                    <a:pt x="14110801" y="21140"/>
                  </a:lnTo>
                  <a:lnTo>
                    <a:pt x="14156177" y="32729"/>
                  </a:lnTo>
                  <a:lnTo>
                    <a:pt x="14200552" y="46696"/>
                  </a:lnTo>
                  <a:lnTo>
                    <a:pt x="14243854" y="62967"/>
                  </a:lnTo>
                  <a:lnTo>
                    <a:pt x="14286008" y="81471"/>
                  </a:lnTo>
                  <a:lnTo>
                    <a:pt x="14326944" y="102135"/>
                  </a:lnTo>
                  <a:lnTo>
                    <a:pt x="14366589" y="124886"/>
                  </a:lnTo>
                  <a:lnTo>
                    <a:pt x="14404870" y="149652"/>
                  </a:lnTo>
                  <a:lnTo>
                    <a:pt x="14441715" y="176361"/>
                  </a:lnTo>
                  <a:lnTo>
                    <a:pt x="14477052" y="204940"/>
                  </a:lnTo>
                  <a:lnTo>
                    <a:pt x="14510808" y="235318"/>
                  </a:lnTo>
                  <a:lnTo>
                    <a:pt x="14542911" y="267420"/>
                  </a:lnTo>
                  <a:lnTo>
                    <a:pt x="14573288" y="301176"/>
                  </a:lnTo>
                  <a:lnTo>
                    <a:pt x="14601867" y="336513"/>
                  </a:lnTo>
                  <a:lnTo>
                    <a:pt x="14628576" y="373358"/>
                  </a:lnTo>
                  <a:lnTo>
                    <a:pt x="14653342" y="411639"/>
                  </a:lnTo>
                  <a:lnTo>
                    <a:pt x="14676094" y="451284"/>
                  </a:lnTo>
                  <a:lnTo>
                    <a:pt x="14696757" y="492220"/>
                  </a:lnTo>
                  <a:lnTo>
                    <a:pt x="14715261" y="534375"/>
                  </a:lnTo>
                  <a:lnTo>
                    <a:pt x="14731532" y="577676"/>
                  </a:lnTo>
                  <a:lnTo>
                    <a:pt x="14745499" y="622051"/>
                  </a:lnTo>
                  <a:lnTo>
                    <a:pt x="14757089" y="667428"/>
                  </a:lnTo>
                  <a:lnTo>
                    <a:pt x="14766229" y="713734"/>
                  </a:lnTo>
                  <a:lnTo>
                    <a:pt x="14772847" y="760897"/>
                  </a:lnTo>
                  <a:lnTo>
                    <a:pt x="14776871" y="808844"/>
                  </a:lnTo>
                  <a:lnTo>
                    <a:pt x="14778229" y="857503"/>
                  </a:lnTo>
                  <a:close/>
                </a:path>
              </a:pathLst>
            </a:custGeom>
            <a:ln w="6350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8175" y="1946357"/>
            <a:ext cx="14404196" cy="641196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060" defTabSz="914034">
              <a:spcBef>
                <a:spcPts val="100"/>
              </a:spcBef>
              <a:tabLst>
                <a:tab pos="298965" algn="l"/>
                <a:tab pos="299600" algn="l"/>
              </a:tabLst>
            </a:pP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	Комитетом проведено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31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заседание, на которых рассмотрено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362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вопроса. </a:t>
            </a:r>
          </a:p>
          <a:p>
            <a:pPr marL="12060" defTabSz="914034">
              <a:spcBef>
                <a:spcPts val="100"/>
              </a:spcBef>
              <a:tabLst>
                <a:tab pos="298965" algn="l"/>
                <a:tab pos="299600" algn="l"/>
              </a:tabLst>
            </a:pP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	За отчетный период по проектам федеральных законов, ответственным за подготовку которых был назначен Комитет</a:t>
            </a:r>
            <a:r>
              <a:rPr lang="ru-RU" sz="2000" spc="-145" dirty="0" smtClean="0">
                <a:latin typeface="Century Gothic" panose="020B0502020202020204" pitchFamily="34" charset="0"/>
                <a:cs typeface="Tahoma"/>
              </a:rPr>
              <a:t>:</a:t>
            </a:r>
            <a:endParaRPr lang="ru-RU" sz="2000" spc="-145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1762" y="6972437"/>
            <a:ext cx="14582365" cy="1765163"/>
            <a:chOff x="111123" y="6504304"/>
            <a:chExt cx="14784705" cy="2145030"/>
          </a:xfrm>
        </p:grpSpPr>
        <p:sp>
          <p:nvSpPr>
            <p:cNvPr id="13" name="object 13"/>
            <p:cNvSpPr/>
            <p:nvPr/>
          </p:nvSpPr>
          <p:spPr>
            <a:xfrm>
              <a:off x="114298" y="6507479"/>
              <a:ext cx="14778355" cy="2138680"/>
            </a:xfrm>
            <a:custGeom>
              <a:avLst/>
              <a:gdLst/>
              <a:ahLst/>
              <a:cxnLst/>
              <a:rect l="l" t="t" r="r" b="b"/>
              <a:pathLst>
                <a:path w="14778355" h="2138679">
                  <a:moveTo>
                    <a:pt x="14421867" y="0"/>
                  </a:moveTo>
                  <a:lnTo>
                    <a:pt x="0" y="0"/>
                  </a:lnTo>
                  <a:lnTo>
                    <a:pt x="0" y="2138172"/>
                  </a:lnTo>
                  <a:lnTo>
                    <a:pt x="14421867" y="2138172"/>
                  </a:lnTo>
                  <a:lnTo>
                    <a:pt x="14470231" y="2134919"/>
                  </a:lnTo>
                  <a:lnTo>
                    <a:pt x="14516615" y="2125444"/>
                  </a:lnTo>
                  <a:lnTo>
                    <a:pt x="14560594" y="2110172"/>
                  </a:lnTo>
                  <a:lnTo>
                    <a:pt x="14601746" y="2089526"/>
                  </a:lnTo>
                  <a:lnTo>
                    <a:pt x="14639645" y="2063930"/>
                  </a:lnTo>
                  <a:lnTo>
                    <a:pt x="14673867" y="2033809"/>
                  </a:lnTo>
                  <a:lnTo>
                    <a:pt x="14703987" y="1999587"/>
                  </a:lnTo>
                  <a:lnTo>
                    <a:pt x="14729583" y="1961689"/>
                  </a:lnTo>
                  <a:lnTo>
                    <a:pt x="14750229" y="1920537"/>
                  </a:lnTo>
                  <a:lnTo>
                    <a:pt x="14765502" y="1876557"/>
                  </a:lnTo>
                  <a:lnTo>
                    <a:pt x="14774976" y="1830173"/>
                  </a:lnTo>
                  <a:lnTo>
                    <a:pt x="14778229" y="1781809"/>
                  </a:lnTo>
                  <a:lnTo>
                    <a:pt x="14778229" y="356362"/>
                  </a:lnTo>
                  <a:lnTo>
                    <a:pt x="14774976" y="307998"/>
                  </a:lnTo>
                  <a:lnTo>
                    <a:pt x="14765502" y="261614"/>
                  </a:lnTo>
                  <a:lnTo>
                    <a:pt x="14750229" y="217634"/>
                  </a:lnTo>
                  <a:lnTo>
                    <a:pt x="14729583" y="176482"/>
                  </a:lnTo>
                  <a:lnTo>
                    <a:pt x="14703987" y="138584"/>
                  </a:lnTo>
                  <a:lnTo>
                    <a:pt x="14673867" y="104362"/>
                  </a:lnTo>
                  <a:lnTo>
                    <a:pt x="14639645" y="74241"/>
                  </a:lnTo>
                  <a:lnTo>
                    <a:pt x="14601746" y="48645"/>
                  </a:lnTo>
                  <a:lnTo>
                    <a:pt x="14560594" y="27999"/>
                  </a:lnTo>
                  <a:lnTo>
                    <a:pt x="14516615" y="12727"/>
                  </a:lnTo>
                  <a:lnTo>
                    <a:pt x="14470231" y="3252"/>
                  </a:lnTo>
                  <a:lnTo>
                    <a:pt x="14421867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4298" y="6507479"/>
              <a:ext cx="14778355" cy="2138680"/>
            </a:xfrm>
            <a:custGeom>
              <a:avLst/>
              <a:gdLst/>
              <a:ahLst/>
              <a:cxnLst/>
              <a:rect l="l" t="t" r="r" b="b"/>
              <a:pathLst>
                <a:path w="14778355" h="2138679">
                  <a:moveTo>
                    <a:pt x="14778229" y="356362"/>
                  </a:moveTo>
                  <a:lnTo>
                    <a:pt x="14778229" y="1781809"/>
                  </a:lnTo>
                  <a:lnTo>
                    <a:pt x="14774976" y="1830173"/>
                  </a:lnTo>
                  <a:lnTo>
                    <a:pt x="14765502" y="1876557"/>
                  </a:lnTo>
                  <a:lnTo>
                    <a:pt x="14750229" y="1920537"/>
                  </a:lnTo>
                  <a:lnTo>
                    <a:pt x="14729583" y="1961689"/>
                  </a:lnTo>
                  <a:lnTo>
                    <a:pt x="14703987" y="1999587"/>
                  </a:lnTo>
                  <a:lnTo>
                    <a:pt x="14673867" y="2033809"/>
                  </a:lnTo>
                  <a:lnTo>
                    <a:pt x="14639645" y="2063930"/>
                  </a:lnTo>
                  <a:lnTo>
                    <a:pt x="14601746" y="2089526"/>
                  </a:lnTo>
                  <a:lnTo>
                    <a:pt x="14560594" y="2110172"/>
                  </a:lnTo>
                  <a:lnTo>
                    <a:pt x="14516615" y="2125444"/>
                  </a:lnTo>
                  <a:lnTo>
                    <a:pt x="14470231" y="2134919"/>
                  </a:lnTo>
                  <a:lnTo>
                    <a:pt x="14421867" y="2138172"/>
                  </a:lnTo>
                  <a:lnTo>
                    <a:pt x="0" y="2138172"/>
                  </a:lnTo>
                  <a:lnTo>
                    <a:pt x="0" y="0"/>
                  </a:lnTo>
                  <a:lnTo>
                    <a:pt x="14421867" y="0"/>
                  </a:lnTo>
                  <a:lnTo>
                    <a:pt x="14470231" y="3252"/>
                  </a:lnTo>
                  <a:lnTo>
                    <a:pt x="14516615" y="12727"/>
                  </a:lnTo>
                  <a:lnTo>
                    <a:pt x="14560594" y="27999"/>
                  </a:lnTo>
                  <a:lnTo>
                    <a:pt x="14601746" y="48645"/>
                  </a:lnTo>
                  <a:lnTo>
                    <a:pt x="14639645" y="74241"/>
                  </a:lnTo>
                  <a:lnTo>
                    <a:pt x="14673867" y="104362"/>
                  </a:lnTo>
                  <a:lnTo>
                    <a:pt x="14703987" y="138584"/>
                  </a:lnTo>
                  <a:lnTo>
                    <a:pt x="14729583" y="176482"/>
                  </a:lnTo>
                  <a:lnTo>
                    <a:pt x="14750229" y="217634"/>
                  </a:lnTo>
                  <a:lnTo>
                    <a:pt x="14765502" y="261614"/>
                  </a:lnTo>
                  <a:lnTo>
                    <a:pt x="14774976" y="307998"/>
                  </a:lnTo>
                  <a:lnTo>
                    <a:pt x="14778229" y="356362"/>
                  </a:lnTo>
                  <a:close/>
                </a:path>
              </a:pathLst>
            </a:custGeom>
            <a:ln w="6350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11651" y="7050163"/>
            <a:ext cx="13900914" cy="1551702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r>
              <a:rPr lang="ru-RU" sz="2000" spc="100" dirty="0">
                <a:solidFill>
                  <a:prstClr val="black"/>
                </a:solidFill>
                <a:latin typeface="Century Gothic" panose="020B0502020202020204" pitchFamily="34" charset="0"/>
                <a:cs typeface="Tahoma"/>
              </a:rPr>
              <a:t>    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По данным САДД в период весенней сессии документооборот Комитета составил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12176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документов.</a:t>
            </a:r>
          </a:p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Из них: </a:t>
            </a:r>
            <a:r>
              <a:rPr lang="ru-RU" sz="2000" spc="-145" dirty="0" smtClean="0">
                <a:latin typeface="Century Gothic" panose="020B0502020202020204" pitchFamily="34" charset="0"/>
                <a:cs typeface="Tahoma"/>
              </a:rPr>
              <a:t>- 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 входящих документов -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9969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;</a:t>
            </a:r>
          </a:p>
          <a:p>
            <a:r>
              <a:rPr lang="ru-RU" sz="2000" spc="-145" dirty="0" smtClean="0">
                <a:latin typeface="Century Gothic" panose="020B0502020202020204" pitchFamily="34" charset="0"/>
                <a:cs typeface="Tahoma"/>
              </a:rPr>
              <a:t>- исходящих 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документов:</a:t>
            </a:r>
          </a:p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- направленных за пределы Государственной Думы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772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,</a:t>
            </a:r>
          </a:p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- </a:t>
            </a:r>
            <a:r>
              <a:rPr lang="ru-RU" sz="2000" spc="-145" dirty="0" smtClean="0">
                <a:latin typeface="Century Gothic" panose="020B0502020202020204" pitchFamily="34" charset="0"/>
                <a:cs typeface="Tahoma"/>
              </a:rPr>
              <a:t>внутренних 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(по Государственной Думе) -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1435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.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13754100" y="9739508"/>
            <a:ext cx="1275753" cy="855621"/>
            <a:chOff x="14052550" y="9792969"/>
            <a:chExt cx="983615" cy="855980"/>
          </a:xfrm>
        </p:grpSpPr>
        <p:sp>
          <p:nvSpPr>
            <p:cNvPr id="17" name="object 17"/>
            <p:cNvSpPr/>
            <p:nvPr/>
          </p:nvSpPr>
          <p:spPr>
            <a:xfrm>
              <a:off x="14058900" y="9799319"/>
              <a:ext cx="970915" cy="843280"/>
            </a:xfrm>
            <a:custGeom>
              <a:avLst/>
              <a:gdLst/>
              <a:ahLst/>
              <a:cxnLst/>
              <a:rect l="l" t="t" r="r" b="b"/>
              <a:pathLst>
                <a:path w="970915" h="843279">
                  <a:moveTo>
                    <a:pt x="970788" y="0"/>
                  </a:moveTo>
                  <a:lnTo>
                    <a:pt x="0" y="842771"/>
                  </a:lnTo>
                  <a:lnTo>
                    <a:pt x="970788" y="842771"/>
                  </a:lnTo>
                  <a:lnTo>
                    <a:pt x="97078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4058900" y="9799319"/>
              <a:ext cx="970915" cy="843280"/>
            </a:xfrm>
            <a:custGeom>
              <a:avLst/>
              <a:gdLst/>
              <a:ahLst/>
              <a:cxnLst/>
              <a:rect l="l" t="t" r="r" b="b"/>
              <a:pathLst>
                <a:path w="970915" h="843279">
                  <a:moveTo>
                    <a:pt x="970788" y="842771"/>
                  </a:moveTo>
                  <a:lnTo>
                    <a:pt x="0" y="842771"/>
                  </a:lnTo>
                  <a:lnTo>
                    <a:pt x="970788" y="0"/>
                  </a:lnTo>
                  <a:lnTo>
                    <a:pt x="970788" y="84277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034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4672371" y="10187380"/>
            <a:ext cx="217713" cy="322260"/>
          </a:xfrm>
          <a:prstGeom prst="rect">
            <a:avLst/>
          </a:prstGeom>
        </p:spPr>
        <p:txBody>
          <a:bodyPr vert="horz" wrap="square" lIns="0" tIns="14598" rIns="0" bIns="0" rtlCol="0">
            <a:spAutoFit/>
          </a:bodyPr>
          <a:lstStyle/>
          <a:p>
            <a:pPr marL="38085" defTabSz="914034">
              <a:spcBef>
                <a:spcPts val="114"/>
              </a:spcBef>
            </a:pPr>
            <a:fld id="{81D60167-4931-47E6-BA6A-407CBD079E47}" type="slidenum">
              <a:rPr sz="1999" spc="15" dirty="0">
                <a:solidFill>
                  <a:srgbClr val="FFFFFF"/>
                </a:solidFill>
                <a:latin typeface="Tahoma"/>
                <a:cs typeface="Tahoma"/>
              </a:rPr>
              <a:pPr marL="38085" defTabSz="914034">
                <a:spcBef>
                  <a:spcPts val="114"/>
                </a:spcBef>
              </a:pPr>
              <a:t>4</a:t>
            </a:fld>
            <a:endParaRPr sz="1999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21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253DFA63-5692-4C75-910F-5AAC1980F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7" y="163413"/>
            <a:ext cx="728034" cy="67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79445" y="2554949"/>
            <a:ext cx="14503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- принято Государственной Думой и подписано Президентом Российской Федерации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41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федеральный закон;</a:t>
            </a:r>
          </a:p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- находится на рассмотрении Совета Федерации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26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федеральных законов;</a:t>
            </a:r>
          </a:p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- принято Государственной Думой в первом чтении и готовятся к рассмотрению во втором чтении –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61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проект федеральных законов.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1651" y="3845858"/>
            <a:ext cx="143716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В период весенней сессии 2024 года завершена работа над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55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законопроектами (законопроекты, отозванные инициатором, возвращенные, снятые с рассмотрения или отклоненные Государственной Думой).</a:t>
            </a:r>
          </a:p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В настоящее время на рассмотрении Комитета находится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232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проекта федеральных законов (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21%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от всего количества законопроектов, находящихся на рассмотрении в Государственной Думе), из которых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205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внесены в текущем созыве. Только в отчетный период (с января </a:t>
            </a:r>
            <a:r>
              <a:rPr lang="ru-RU" sz="2000" spc="-145" dirty="0" smtClean="0">
                <a:latin typeface="Century Gothic" panose="020B0502020202020204" pitchFamily="34" charset="0"/>
                <a:cs typeface="Tahoma"/>
              </a:rPr>
              <a:t>по июль 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2024 года) внесено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126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законопроектов.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11652" y="5456934"/>
            <a:ext cx="14374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С начала восьмого созыва Комитетом завершена работа над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695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законопроектами, из которых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407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внесены в текущем созыве. Комитетом подготовлено и подписано Президентом Российской </a:t>
            </a:r>
            <a:r>
              <a:rPr lang="ru-RU" sz="2000" spc="-145" dirty="0" smtClean="0">
                <a:latin typeface="Century Gothic" panose="020B0502020202020204" pitchFamily="34" charset="0"/>
                <a:cs typeface="Tahoma"/>
              </a:rPr>
              <a:t>Федерации 361 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федеральных и федеральных конституционных законов. Отклонено, снято с рассмотрения и возвращено </a:t>
            </a:r>
            <a:r>
              <a:rPr lang="ru-RU" sz="1999" b="1" spc="-150" dirty="0">
                <a:solidFill>
                  <a:srgbClr val="2E5496"/>
                </a:solidFill>
                <a:latin typeface="Century Gothic" panose="020B0502020202020204" pitchFamily="34" charset="0"/>
                <a:cs typeface="Tahoma"/>
              </a:rPr>
              <a:t>333</a:t>
            </a:r>
            <a:r>
              <a:rPr lang="ru-RU" sz="2000" spc="-145" dirty="0">
                <a:latin typeface="Century Gothic" panose="020B0502020202020204" pitchFamily="34" charset="0"/>
                <a:cs typeface="Tahoma"/>
              </a:rPr>
              <a:t> законопроекта.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328"/>
          <p:cNvSpPr/>
          <p:nvPr/>
        </p:nvSpPr>
        <p:spPr>
          <a:xfrm>
            <a:off x="1485315" y="163413"/>
            <a:ext cx="12981155" cy="821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Информация о количестве отработанных обращений жителей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4008374" y="9570387"/>
            <a:ext cx="843356" cy="11741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498283"/>
              </p:ext>
            </p:extLst>
          </p:nvPr>
        </p:nvGraphicFramePr>
        <p:xfrm>
          <a:off x="320017" y="3594100"/>
          <a:ext cx="14462783" cy="3882571"/>
        </p:xfrm>
        <a:graphic>
          <a:graphicData uri="http://schemas.openxmlformats.org/drawingml/2006/table">
            <a:tbl>
              <a:tblPr/>
              <a:tblGrid>
                <a:gridCol w="3756683">
                  <a:extLst>
                    <a:ext uri="{9D8B030D-6E8A-4147-A177-3AD203B41FA5}">
                      <a16:colId xmlns:a16="http://schemas.microsoft.com/office/drawing/2014/main" val="87961922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269377928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021690075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88773470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590928075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3847995160"/>
                    </a:ext>
                  </a:extLst>
                </a:gridCol>
              </a:tblGrid>
              <a:tr h="6477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Район/ответственный ОИВ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Всего обращений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Информация</a:t>
                      </a:r>
                      <a:r>
                        <a:rPr lang="ru-RU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о реализации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925764"/>
                  </a:ext>
                </a:extLst>
              </a:tr>
              <a:tr h="1469571">
                <a:tc v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Вопрос решен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Реализация запланирована </a:t>
                      </a:r>
                      <a:endParaRPr lang="ru-RU" sz="2000" b="1" i="0" u="none" strike="noStrike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 </a:t>
                      </a:r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2023-2024 году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Направлено в </a:t>
                      </a:r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Департамент экономической политики 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и развития города Москвы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Вопрос находится в процессе реализации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302700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Общий итог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427355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Куркино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72576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Северное Тушино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061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464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816F8A-D29B-4B69-B759-FB2911FF2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3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FDF65776-7765-4B60-8856-4922A420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18" y="1281112"/>
            <a:ext cx="14755135" cy="21050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73" y="3741606"/>
            <a:ext cx="4322763" cy="29435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17583" y="3510773"/>
            <a:ext cx="4856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График активности пользователей 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2149" y="7892783"/>
            <a:ext cx="3808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920</a:t>
            </a:r>
            <a:r>
              <a:rPr lang="ru-RU" dirty="0" smtClean="0"/>
              <a:t> просмотров – 2022 год</a:t>
            </a:r>
          </a:p>
          <a:p>
            <a:r>
              <a:rPr lang="ru-RU" sz="3200" b="1" dirty="0" smtClean="0">
                <a:solidFill>
                  <a:schemeClr val="tx2"/>
                </a:solidFill>
              </a:rPr>
              <a:t>2100</a:t>
            </a:r>
            <a:r>
              <a:rPr lang="ru-RU" dirty="0" smtClean="0"/>
              <a:t> просмотров – 2023 год</a:t>
            </a:r>
          </a:p>
          <a:p>
            <a:r>
              <a:rPr lang="ru-RU" sz="3200" b="1" dirty="0" smtClean="0">
                <a:solidFill>
                  <a:schemeClr val="tx2"/>
                </a:solidFill>
              </a:rPr>
              <a:t>2400</a:t>
            </a:r>
            <a:r>
              <a:rPr lang="ru-RU" dirty="0" smtClean="0"/>
              <a:t> просмотров – 2024 год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599" y="4614218"/>
            <a:ext cx="7210425" cy="4848225"/>
          </a:xfrm>
          <a:prstGeom prst="rect">
            <a:avLst/>
          </a:prstGeom>
        </p:spPr>
      </p:pic>
      <p:sp>
        <p:nvSpPr>
          <p:cNvPr id="9" name="Прямоугольный треугольник 8"/>
          <p:cNvSpPr/>
          <p:nvPr/>
        </p:nvSpPr>
        <p:spPr>
          <a:xfrm rot="16200000">
            <a:off x="13951224" y="9525937"/>
            <a:ext cx="843356" cy="12376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17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16F8A-D29B-4B69-B759-FB2911FF2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4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FDF65776-7765-4B60-8856-4922A420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4" y="1057275"/>
            <a:ext cx="14667374" cy="9634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3213" y="6000750"/>
            <a:ext cx="386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Охваты в социальных сетях</a:t>
            </a:r>
            <a:endParaRPr lang="ru-RU" sz="2400" b="1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 rot="16200000">
            <a:off x="13947443" y="9496757"/>
            <a:ext cx="850917" cy="12884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3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76624" y="9551337"/>
            <a:ext cx="843356" cy="1212204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798076"/>
              </p:ext>
            </p:extLst>
          </p:nvPr>
        </p:nvGraphicFramePr>
        <p:xfrm>
          <a:off x="643846" y="2751033"/>
          <a:ext cx="14052819" cy="4499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4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2050">
                  <a:extLst>
                    <a:ext uri="{9D8B030D-6E8A-4147-A177-3AD203B41FA5}">
                      <a16:colId xmlns:a16="http://schemas.microsoft.com/office/drawing/2014/main" val="444721191"/>
                    </a:ext>
                  </a:extLst>
                </a:gridCol>
                <a:gridCol w="3513205">
                  <a:extLst>
                    <a:ext uri="{9D8B030D-6E8A-4147-A177-3AD203B41FA5}">
                      <a16:colId xmlns:a16="http://schemas.microsoft.com/office/drawing/2014/main" val="1681956905"/>
                    </a:ext>
                  </a:extLst>
                </a:gridCol>
                <a:gridCol w="3513205">
                  <a:extLst>
                    <a:ext uri="{9D8B030D-6E8A-4147-A177-3AD203B41FA5}">
                      <a16:colId xmlns:a16="http://schemas.microsoft.com/office/drawing/2014/main" val="1720254177"/>
                    </a:ext>
                  </a:extLst>
                </a:gridCol>
              </a:tblGrid>
              <a:tr h="18315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Район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согласованных мероприятий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реализованных мероприятий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 мероприятий, находящихся в процессе реализации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1603252"/>
                  </a:ext>
                </a:extLst>
              </a:tr>
              <a:tr h="887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Куркино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5793636"/>
                  </a:ext>
                </a:extLst>
              </a:tr>
              <a:tr h="887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Северное-Тушино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1213800"/>
                  </a:ext>
                </a:extLst>
              </a:tr>
              <a:tr h="887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Всего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400" b="1" i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636857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15511" y="-81645"/>
            <a:ext cx="12981155" cy="1159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Перечень согласованных мероприятий в Северо-Западном административном округе города Москвы</a:t>
            </a:r>
          </a:p>
        </p:txBody>
      </p:sp>
    </p:spTree>
    <p:extLst>
      <p:ext uri="{BB962C8B-B14F-4D97-AF65-F5344CB8AC3E}">
        <p14:creationId xmlns:p14="http://schemas.microsoft.com/office/powerpoint/2010/main" val="209570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328"/>
          <p:cNvSpPr/>
          <p:nvPr/>
        </p:nvSpPr>
        <p:spPr>
          <a:xfrm>
            <a:off x="2072879" y="50237"/>
            <a:ext cx="12981155" cy="1059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Информация об итогах реализации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согласованных мероприятий 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 районе Куркино</a:t>
            </a:r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1473D1F6-944B-3247-81CD-AE086DD42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8" y="125473"/>
            <a:ext cx="673059" cy="800171"/>
          </a:xfrm>
          <a:prstGeom prst="rect">
            <a:avLst/>
          </a:prstGeom>
        </p:spPr>
      </p:pic>
      <p:pic>
        <p:nvPicPr>
          <p:cNvPr id="27" name="Picture 2" descr="https://mos-moto.ru/wp-content/uploads/2018/11/SZAO_district_of_Moscow_coa.png">
            <a:extLst>
              <a:ext uri="{FF2B5EF4-FFF2-40B4-BE49-F238E27FC236}">
                <a16:creationId xmlns:a16="http://schemas.microsoft.com/office/drawing/2014/main" id="{3CD79DD7-49FB-4078-BA22-C5467D09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6" y="163413"/>
            <a:ext cx="737329" cy="6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ый треугольник 28"/>
          <p:cNvSpPr/>
          <p:nvPr/>
        </p:nvSpPr>
        <p:spPr>
          <a:xfrm rot="16200000">
            <a:off x="13972845" y="9547558"/>
            <a:ext cx="850917" cy="1212201"/>
          </a:xfrm>
          <a:prstGeom prst="rt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662315"/>
              </p:ext>
            </p:extLst>
          </p:nvPr>
        </p:nvGraphicFramePr>
        <p:xfrm>
          <a:off x="604936" y="1995990"/>
          <a:ext cx="13988291" cy="4466738"/>
        </p:xfrm>
        <a:graphic>
          <a:graphicData uri="http://schemas.openxmlformats.org/drawingml/2006/table">
            <a:tbl>
              <a:tblPr firstRow="1" firstCol="1" bandRow="1"/>
              <a:tblGrid>
                <a:gridCol w="4952969">
                  <a:extLst>
                    <a:ext uri="{9D8B030D-6E8A-4147-A177-3AD203B41FA5}">
                      <a16:colId xmlns:a16="http://schemas.microsoft.com/office/drawing/2014/main" val="2623048089"/>
                    </a:ext>
                  </a:extLst>
                </a:gridCol>
                <a:gridCol w="3230495">
                  <a:extLst>
                    <a:ext uri="{9D8B030D-6E8A-4147-A177-3AD203B41FA5}">
                      <a16:colId xmlns:a16="http://schemas.microsoft.com/office/drawing/2014/main" val="299539016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05262132"/>
                    </a:ext>
                  </a:extLst>
                </a:gridCol>
                <a:gridCol w="2756827">
                  <a:extLst>
                    <a:ext uri="{9D8B030D-6E8A-4147-A177-3AD203B41FA5}">
                      <a16:colId xmlns:a16="http://schemas.microsoft.com/office/drawing/2014/main" val="3405118755"/>
                    </a:ext>
                  </a:extLst>
                </a:gridCol>
              </a:tblGrid>
              <a:tr h="835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Положения из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за конкретное положение Программы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427842"/>
                  </a:ext>
                </a:extLst>
              </a:tr>
              <a:tr h="667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Демонтировать аварийный гараж на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Соколово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-Мещерской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улице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Департамент строительства города Москвы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Демонтирован в 2021 году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11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99134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Отремонтировать инфраструктуру ландшафтного заказника «Долина реки Сходни»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Департамент природопользования и охраны окружающей среды города Москвы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31 октября 2023 г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12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08758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Благоустроить бульварные зоны, включая бульвар на ул.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Родионовской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Префектура СЗАО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кв. 2023 года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13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55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Расширить бесплатное парковочное пространство у дома 23/15 на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Новокуркинском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шоссе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Префектура СЗАО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 в сентябре 2021 года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14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436637"/>
                  </a:ext>
                </a:extLst>
              </a:tr>
              <a:tr h="731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Установить искусственные дорожные неровности во дворах и на всех социальных объектах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Префектура СЗАО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кв. 2022 года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15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63131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604937" y="1256925"/>
            <a:ext cx="13988290" cy="619927"/>
            <a:chOff x="0" y="37692"/>
            <a:chExt cx="10079566" cy="1475657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37692"/>
              <a:ext cx="10079566" cy="147565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72036" y="109728"/>
              <a:ext cx="9935494" cy="1331585"/>
            </a:xfrm>
            <a:prstGeom prst="rect">
              <a:avLst/>
            </a:prstGeom>
            <a:solidFill>
              <a:schemeClr val="accent1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Реализованные мероприятия</a:t>
              </a:r>
              <a:endParaRPr lang="ru-RU" sz="31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04935" y="7112613"/>
            <a:ext cx="13988292" cy="619927"/>
            <a:chOff x="0" y="37692"/>
            <a:chExt cx="10079566" cy="1475657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37692"/>
              <a:ext cx="10079566" cy="147565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72036" y="109727"/>
              <a:ext cx="9935494" cy="1331585"/>
            </a:xfrm>
            <a:prstGeom prst="rect">
              <a:avLst/>
            </a:prstGeom>
            <a:solidFill>
              <a:schemeClr val="accent1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/>
              <a:r>
                <a:rPr lang="ru-RU" sz="31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Мероприятия в процессе реализации</a:t>
              </a:r>
              <a:endParaRPr lang="ru-RU" sz="31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381966"/>
              </p:ext>
            </p:extLst>
          </p:nvPr>
        </p:nvGraphicFramePr>
        <p:xfrm>
          <a:off x="604934" y="7860773"/>
          <a:ext cx="13988293" cy="2068068"/>
        </p:xfrm>
        <a:graphic>
          <a:graphicData uri="http://schemas.openxmlformats.org/drawingml/2006/table">
            <a:tbl>
              <a:tblPr firstRow="1" firstCol="1" bandRow="1"/>
              <a:tblGrid>
                <a:gridCol w="4992057">
                  <a:extLst>
                    <a:ext uri="{9D8B030D-6E8A-4147-A177-3AD203B41FA5}">
                      <a16:colId xmlns:a16="http://schemas.microsoft.com/office/drawing/2014/main" val="2623048089"/>
                    </a:ext>
                  </a:extLst>
                </a:gridCol>
                <a:gridCol w="3167425">
                  <a:extLst>
                    <a:ext uri="{9D8B030D-6E8A-4147-A177-3AD203B41FA5}">
                      <a16:colId xmlns:a16="http://schemas.microsoft.com/office/drawing/2014/main" val="2995390166"/>
                    </a:ext>
                  </a:extLst>
                </a:gridCol>
                <a:gridCol w="3091558">
                  <a:extLst>
                    <a:ext uri="{9D8B030D-6E8A-4147-A177-3AD203B41FA5}">
                      <a16:colId xmlns:a16="http://schemas.microsoft.com/office/drawing/2014/main" val="605262132"/>
                    </a:ext>
                  </a:extLst>
                </a:gridCol>
                <a:gridCol w="2737253">
                  <a:extLst>
                    <a:ext uri="{9D8B030D-6E8A-4147-A177-3AD203B41FA5}">
                      <a16:colId xmlns:a16="http://schemas.microsoft.com/office/drawing/2014/main" val="3405118755"/>
                    </a:ext>
                  </a:extLst>
                </a:gridCol>
              </a:tblGrid>
              <a:tr h="383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Положения из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за конкретное положение Программы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реализации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427842"/>
                  </a:ext>
                </a:extLst>
              </a:tr>
              <a:tr h="679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Обустроить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отстойно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-разворотную площадку на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Машкинском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шоссе и развивать сеть общественного транспорта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Департамент Транспорта и развития дорожной инфраструктуры города Москвы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Начало производства работ перенесено. Информацией о новых срока управа не располагает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Было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запланировано в 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кв.2022</a:t>
                      </a: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2558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Слайд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26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9" marR="479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68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184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18542</TotalTime>
  <Words>3441</Words>
  <Application>Microsoft Office PowerPoint</Application>
  <PresentationFormat>Произвольный</PresentationFormat>
  <Paragraphs>495</Paragraphs>
  <Slides>32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Microsoft JhengHei UI Light</vt:lpstr>
      <vt:lpstr>Arial</vt:lpstr>
      <vt:lpstr>Calibri</vt:lpstr>
      <vt:lpstr>Calibri Light</vt:lpstr>
      <vt:lpstr>Century Gothic</vt:lpstr>
      <vt:lpstr>Circe Bold</vt:lpstr>
      <vt:lpstr>Tahoma</vt:lpstr>
      <vt:lpstr>Times New Roman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ОТЧЕТ КОМИТЕТА ГОСУДАРСТВЕННОЙ ДУМЫ ПО ГОСУДАРСТВЕННОМУ СТРОИТЕЛЬСТВУ И ЗАКОНОДАТЕЛЬСТВУ ЗА ВЕСЕННЮЮ СЕССИЮ 2024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Реализованные мероприятия в районе Куркино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Реализованные мероприятия в районе Северное Тушино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Мероприятия, находящиеся в процессе исполнения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Смирнова</dc:creator>
  <cp:lastModifiedBy>Машков Сергей Андреевич</cp:lastModifiedBy>
  <cp:revision>1026</cp:revision>
  <cp:lastPrinted>2024-06-14T11:27:36Z</cp:lastPrinted>
  <dcterms:created xsi:type="dcterms:W3CDTF">2021-08-02T10:09:09Z</dcterms:created>
  <dcterms:modified xsi:type="dcterms:W3CDTF">2024-08-01T11:08:58Z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</vt:i4>
  </property>
</Properties>
</file>